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344" r:id="rId3"/>
    <p:sldId id="365" r:id="rId4"/>
    <p:sldId id="293" r:id="rId5"/>
    <p:sldId id="346" r:id="rId6"/>
    <p:sldId id="347" r:id="rId7"/>
    <p:sldId id="348" r:id="rId8"/>
    <p:sldId id="351" r:id="rId9"/>
    <p:sldId id="352" r:id="rId10"/>
    <p:sldId id="354" r:id="rId11"/>
    <p:sldId id="355" r:id="rId12"/>
    <p:sldId id="356" r:id="rId13"/>
    <p:sldId id="366" r:id="rId14"/>
    <p:sldId id="367" r:id="rId15"/>
    <p:sldId id="357" r:id="rId16"/>
    <p:sldId id="358" r:id="rId17"/>
    <p:sldId id="364" r:id="rId18"/>
    <p:sldId id="368" r:id="rId19"/>
    <p:sldId id="369" r:id="rId20"/>
    <p:sldId id="370" r:id="rId21"/>
    <p:sldId id="363" r:id="rId22"/>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4" autoAdjust="0"/>
    <p:restoredTop sz="93529" autoAdjust="0"/>
  </p:normalViewPr>
  <p:slideViewPr>
    <p:cSldViewPr>
      <p:cViewPr varScale="1">
        <p:scale>
          <a:sx n="80" d="100"/>
          <a:sy n="80" d="100"/>
        </p:scale>
        <p:origin x="154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D1DDD8AA-B09F-4F87-A21D-35CB3D9BDB86}" type="datetimeFigureOut">
              <a:rPr lang="nl-NL" smtClean="0"/>
              <a:t>21-6-2021</a:t>
            </a:fld>
            <a:endParaRPr lang="nl-NL" dirty="0"/>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C517C3FC-A59A-4555-84CD-FB2671B65E87}" type="slidenum">
              <a:rPr lang="nl-NL" smtClean="0"/>
              <a:t>‹#›</a:t>
            </a:fld>
            <a:endParaRPr lang="nl-NL" dirty="0"/>
          </a:p>
        </p:txBody>
      </p:sp>
    </p:spTree>
    <p:extLst>
      <p:ext uri="{BB962C8B-B14F-4D97-AF65-F5344CB8AC3E}">
        <p14:creationId xmlns:p14="http://schemas.microsoft.com/office/powerpoint/2010/main" val="296204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536372" indent="0" algn="ctr">
              <a:buNone/>
              <a:defRPr>
                <a:solidFill>
                  <a:schemeClr val="tx1">
                    <a:tint val="75000"/>
                  </a:schemeClr>
                </a:solidFill>
              </a:defRPr>
            </a:lvl2pPr>
            <a:lvl3pPr marL="1072743" indent="0" algn="ctr">
              <a:buNone/>
              <a:defRPr>
                <a:solidFill>
                  <a:schemeClr val="tx1">
                    <a:tint val="75000"/>
                  </a:schemeClr>
                </a:solidFill>
              </a:defRPr>
            </a:lvl3pPr>
            <a:lvl4pPr marL="1609115" indent="0" algn="ctr">
              <a:buNone/>
              <a:defRPr>
                <a:solidFill>
                  <a:schemeClr val="tx1">
                    <a:tint val="75000"/>
                  </a:schemeClr>
                </a:solidFill>
              </a:defRPr>
            </a:lvl4pPr>
            <a:lvl5pPr marL="2145487" indent="0" algn="ctr">
              <a:buNone/>
              <a:defRPr>
                <a:solidFill>
                  <a:schemeClr val="tx1">
                    <a:tint val="75000"/>
                  </a:schemeClr>
                </a:solidFill>
              </a:defRPr>
            </a:lvl5pPr>
            <a:lvl6pPr marL="2681859" indent="0" algn="ctr">
              <a:buNone/>
              <a:defRPr>
                <a:solidFill>
                  <a:schemeClr val="tx1">
                    <a:tint val="75000"/>
                  </a:schemeClr>
                </a:solidFill>
              </a:defRPr>
            </a:lvl6pPr>
            <a:lvl7pPr marL="3218230" indent="0" algn="ctr">
              <a:buNone/>
              <a:defRPr>
                <a:solidFill>
                  <a:schemeClr val="tx1">
                    <a:tint val="75000"/>
                  </a:schemeClr>
                </a:solidFill>
              </a:defRPr>
            </a:lvl7pPr>
            <a:lvl8pPr marL="3754602" indent="0" algn="ctr">
              <a:buNone/>
              <a:defRPr>
                <a:solidFill>
                  <a:schemeClr val="tx1">
                    <a:tint val="75000"/>
                  </a:schemeClr>
                </a:solidFill>
              </a:defRPr>
            </a:lvl8pPr>
            <a:lvl9pPr marL="42909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EDC1AA-A622-4C13-88D7-6E4E733C2D7C}"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cxnSp>
        <p:nvCxnSpPr>
          <p:cNvPr id="6" name="Rechte verbindingslijn 5"/>
          <p:cNvCxnSpPr/>
          <p:nvPr userDrawn="1"/>
        </p:nvCxnSpPr>
        <p:spPr>
          <a:xfrm>
            <a:off x="0" y="1318594"/>
            <a:ext cx="9144000" cy="0"/>
          </a:xfrm>
          <a:prstGeom prst="line">
            <a:avLst/>
          </a:prstGeom>
          <a:ln w="28575"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67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4B1479-6119-4155-968F-A56249B044C8}"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11A6389B-B75F-4AC6-88DB-E8FAA1C7EB63}" type="slidenum">
              <a:rPr lang="en-US" altLang="nl-NL"/>
              <a:pPr/>
              <a:t>‹#›</a:t>
            </a:fld>
            <a:endParaRPr lang="en-US" altLang="nl-NL" dirty="0"/>
          </a:p>
        </p:txBody>
      </p:sp>
    </p:spTree>
    <p:extLst>
      <p:ext uri="{BB962C8B-B14F-4D97-AF65-F5344CB8AC3E}">
        <p14:creationId xmlns:p14="http://schemas.microsoft.com/office/powerpoint/2010/main" val="192195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BDCDDC-7FCE-4602-A8D4-26D394730E10}"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0AB96850-B67A-4B9F-8A84-AAD472E4A5E0}" type="slidenum">
              <a:rPr lang="en-US" altLang="nl-NL"/>
              <a:pPr/>
              <a:t>‹#›</a:t>
            </a:fld>
            <a:endParaRPr lang="en-US" altLang="nl-NL" dirty="0"/>
          </a:p>
        </p:txBody>
      </p:sp>
    </p:spTree>
    <p:extLst>
      <p:ext uri="{BB962C8B-B14F-4D97-AF65-F5344CB8AC3E}">
        <p14:creationId xmlns:p14="http://schemas.microsoft.com/office/powerpoint/2010/main" val="21728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536372" indent="0" algn="ctr">
              <a:buNone/>
              <a:defRPr>
                <a:solidFill>
                  <a:schemeClr val="tx1">
                    <a:tint val="75000"/>
                  </a:schemeClr>
                </a:solidFill>
              </a:defRPr>
            </a:lvl2pPr>
            <a:lvl3pPr marL="1072743" indent="0" algn="ctr">
              <a:buNone/>
              <a:defRPr>
                <a:solidFill>
                  <a:schemeClr val="tx1">
                    <a:tint val="75000"/>
                  </a:schemeClr>
                </a:solidFill>
              </a:defRPr>
            </a:lvl3pPr>
            <a:lvl4pPr marL="1609115" indent="0" algn="ctr">
              <a:buNone/>
              <a:defRPr>
                <a:solidFill>
                  <a:schemeClr val="tx1">
                    <a:tint val="75000"/>
                  </a:schemeClr>
                </a:solidFill>
              </a:defRPr>
            </a:lvl4pPr>
            <a:lvl5pPr marL="2145487" indent="0" algn="ctr">
              <a:buNone/>
              <a:defRPr>
                <a:solidFill>
                  <a:schemeClr val="tx1">
                    <a:tint val="75000"/>
                  </a:schemeClr>
                </a:solidFill>
              </a:defRPr>
            </a:lvl5pPr>
            <a:lvl6pPr marL="2681859" indent="0" algn="ctr">
              <a:buNone/>
              <a:defRPr>
                <a:solidFill>
                  <a:schemeClr val="tx1">
                    <a:tint val="75000"/>
                  </a:schemeClr>
                </a:solidFill>
              </a:defRPr>
            </a:lvl6pPr>
            <a:lvl7pPr marL="3218230" indent="0" algn="ctr">
              <a:buNone/>
              <a:defRPr>
                <a:solidFill>
                  <a:schemeClr val="tx1">
                    <a:tint val="75000"/>
                  </a:schemeClr>
                </a:solidFill>
              </a:defRPr>
            </a:lvl7pPr>
            <a:lvl8pPr marL="3754602" indent="0" algn="ctr">
              <a:buNone/>
              <a:defRPr>
                <a:solidFill>
                  <a:schemeClr val="tx1">
                    <a:tint val="75000"/>
                  </a:schemeClr>
                </a:solidFill>
              </a:defRPr>
            </a:lvl8pPr>
            <a:lvl9pPr marL="42909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EDC1AA-A622-4C13-88D7-6E4E733C2D7C}"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cxnSp>
        <p:nvCxnSpPr>
          <p:cNvPr id="6" name="Rechte verbindingslijn 5"/>
          <p:cNvCxnSpPr/>
          <p:nvPr userDrawn="1"/>
        </p:nvCxnSpPr>
        <p:spPr>
          <a:xfrm>
            <a:off x="0" y="1318594"/>
            <a:ext cx="9144000" cy="0"/>
          </a:xfrm>
          <a:prstGeom prst="line">
            <a:avLst/>
          </a:prstGeom>
          <a:ln w="28575"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85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079"/>
            <a:ext cx="4647363" cy="1143000"/>
          </a:xfrm>
        </p:spPr>
        <p:txBody>
          <a:bodyPr/>
          <a:lstStyle>
            <a:lvl1pPr algn="l">
              <a:defRPr sz="2400">
                <a:latin typeface="Gill Sans"/>
              </a:defRPr>
            </a:lvl1pPr>
          </a:lstStyle>
          <a:p>
            <a:r>
              <a:rPr lang="en-US" dirty="0"/>
              <a:t>Click to </a:t>
            </a:r>
            <a:r>
              <a:rPr lang="en-US" dirty="0" err="1"/>
              <a:t>dit</a:t>
            </a:r>
            <a:r>
              <a:rPr lang="en-US" dirty="0"/>
              <a:t> Master title style</a:t>
            </a:r>
          </a:p>
        </p:txBody>
      </p:sp>
      <p:sp>
        <p:nvSpPr>
          <p:cNvPr id="3" name="Content Placeholder 2"/>
          <p:cNvSpPr>
            <a:spLocks noGrp="1"/>
          </p:cNvSpPr>
          <p:nvPr>
            <p:ph idx="1"/>
          </p:nvPr>
        </p:nvSpPr>
        <p:spPr/>
        <p:txBody>
          <a:bodyPr/>
          <a:lstStyle>
            <a:lvl1pPr>
              <a:defRPr sz="2000">
                <a:latin typeface="Gill Sans"/>
              </a:defRPr>
            </a:lvl1pPr>
            <a:lvl2pPr>
              <a:defRPr sz="2000">
                <a:latin typeface="Gill Sans"/>
              </a:defRPr>
            </a:lvl2pPr>
            <a:lvl3pPr>
              <a:defRPr sz="1800">
                <a:latin typeface="Gill Sans"/>
              </a:defRPr>
            </a:lvl3pPr>
            <a:lvl4pPr>
              <a:defRPr sz="1800">
                <a:latin typeface="Gill Sans"/>
              </a:defRPr>
            </a:lvl4pPr>
            <a:lvl5pPr>
              <a:defRPr sz="1800">
                <a:latin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D874B4B-1D05-426D-88E3-972B43EC0404}"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244285C5-4F41-43EF-BF3C-DDA04F7B62C2}" type="slidenum">
              <a:rPr lang="en-US" altLang="nl-NL"/>
              <a:pPr/>
              <a:t>‹#›</a:t>
            </a:fld>
            <a:endParaRPr lang="en-US" altLang="nl-NL" dirty="0"/>
          </a:p>
        </p:txBody>
      </p:sp>
      <p:cxnSp>
        <p:nvCxnSpPr>
          <p:cNvPr id="8" name="Rechte verbindingslijn 7"/>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913" y="0"/>
            <a:ext cx="4853689" cy="1304946"/>
          </a:xfrm>
          <a:prstGeom prst="rect">
            <a:avLst/>
          </a:prstGeom>
        </p:spPr>
      </p:pic>
    </p:spTree>
    <p:extLst>
      <p:ext uri="{BB962C8B-B14F-4D97-AF65-F5344CB8AC3E}">
        <p14:creationId xmlns:p14="http://schemas.microsoft.com/office/powerpoint/2010/main" val="3630890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300">
                <a:solidFill>
                  <a:schemeClr val="tx1">
                    <a:tint val="75000"/>
                  </a:schemeClr>
                </a:solidFill>
              </a:defRPr>
            </a:lvl1pPr>
            <a:lvl2pPr marL="536372" indent="0">
              <a:buNone/>
              <a:defRPr sz="2100">
                <a:solidFill>
                  <a:schemeClr val="tx1">
                    <a:tint val="75000"/>
                  </a:schemeClr>
                </a:solidFill>
              </a:defRPr>
            </a:lvl2pPr>
            <a:lvl3pPr marL="1072743" indent="0">
              <a:buNone/>
              <a:defRPr sz="1900">
                <a:solidFill>
                  <a:schemeClr val="tx1">
                    <a:tint val="75000"/>
                  </a:schemeClr>
                </a:solidFill>
              </a:defRPr>
            </a:lvl3pPr>
            <a:lvl4pPr marL="1609115" indent="0">
              <a:buNone/>
              <a:defRPr sz="1600">
                <a:solidFill>
                  <a:schemeClr val="tx1">
                    <a:tint val="75000"/>
                  </a:schemeClr>
                </a:solidFill>
              </a:defRPr>
            </a:lvl4pPr>
            <a:lvl5pPr marL="2145487" indent="0">
              <a:buNone/>
              <a:defRPr sz="1600">
                <a:solidFill>
                  <a:schemeClr val="tx1">
                    <a:tint val="75000"/>
                  </a:schemeClr>
                </a:solidFill>
              </a:defRPr>
            </a:lvl5pPr>
            <a:lvl6pPr marL="2681859" indent="0">
              <a:buNone/>
              <a:defRPr sz="1600">
                <a:solidFill>
                  <a:schemeClr val="tx1">
                    <a:tint val="75000"/>
                  </a:schemeClr>
                </a:solidFill>
              </a:defRPr>
            </a:lvl6pPr>
            <a:lvl7pPr marL="3218230" indent="0">
              <a:buNone/>
              <a:defRPr sz="1600">
                <a:solidFill>
                  <a:schemeClr val="tx1">
                    <a:tint val="75000"/>
                  </a:schemeClr>
                </a:solidFill>
              </a:defRPr>
            </a:lvl7pPr>
            <a:lvl8pPr marL="3754602" indent="0">
              <a:buNone/>
              <a:defRPr sz="1600">
                <a:solidFill>
                  <a:schemeClr val="tx1">
                    <a:tint val="75000"/>
                  </a:schemeClr>
                </a:solidFill>
              </a:defRPr>
            </a:lvl8pPr>
            <a:lvl9pPr marL="429097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17EF7B-3774-40C2-BBB7-BE8568A53E9C}"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0A508ABE-AD9C-4D78-9166-50EB990E63AA}" type="slidenum">
              <a:rPr lang="en-US" altLang="nl-NL"/>
              <a:pPr/>
              <a:t>‹#›</a:t>
            </a:fld>
            <a:endParaRPr lang="en-US" altLang="nl-NL" dirty="0"/>
          </a:p>
        </p:txBody>
      </p:sp>
      <p:cxnSp>
        <p:nvCxnSpPr>
          <p:cNvPr id="7" name="Rechte verbindingslijn 6"/>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913" y="0"/>
            <a:ext cx="4853689" cy="1304946"/>
          </a:xfrm>
          <a:prstGeom prst="rect">
            <a:avLst/>
          </a:prstGeom>
        </p:spPr>
      </p:pic>
    </p:spTree>
    <p:extLst>
      <p:ext uri="{BB962C8B-B14F-4D97-AF65-F5344CB8AC3E}">
        <p14:creationId xmlns:p14="http://schemas.microsoft.com/office/powerpoint/2010/main" val="1370976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026415-F728-478A-8828-296C56CD8EDB}"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7" name="Slide Number Placeholder 5"/>
          <p:cNvSpPr>
            <a:spLocks noGrp="1"/>
          </p:cNvSpPr>
          <p:nvPr>
            <p:ph type="sldNum" sz="quarter" idx="12"/>
          </p:nvPr>
        </p:nvSpPr>
        <p:spPr/>
        <p:txBody>
          <a:bodyPr/>
          <a:lstStyle>
            <a:lvl1pPr>
              <a:defRPr/>
            </a:lvl1pPr>
          </a:lstStyle>
          <a:p>
            <a:fld id="{BC79E5DE-F662-4CD4-B204-883427ABB946}" type="slidenum">
              <a:rPr lang="en-US" altLang="nl-NL"/>
              <a:pPr/>
              <a:t>‹#›</a:t>
            </a:fld>
            <a:endParaRPr lang="en-US" altLang="nl-NL" dirty="0"/>
          </a:p>
        </p:txBody>
      </p:sp>
      <p:cxnSp>
        <p:nvCxnSpPr>
          <p:cNvPr id="8" name="Rechte verbindingslijn 7"/>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034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F5670E-AFA0-496B-ADA6-30539E4B4C21}"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9" name="Slide Number Placeholder 5"/>
          <p:cNvSpPr>
            <a:spLocks noGrp="1"/>
          </p:cNvSpPr>
          <p:nvPr>
            <p:ph type="sldNum" sz="quarter" idx="12"/>
          </p:nvPr>
        </p:nvSpPr>
        <p:spPr/>
        <p:txBody>
          <a:bodyPr/>
          <a:lstStyle>
            <a:lvl1pPr>
              <a:defRPr/>
            </a:lvl1pPr>
          </a:lstStyle>
          <a:p>
            <a:fld id="{40FDECB6-5C63-421A-AED3-BDB1656F53C9}" type="slidenum">
              <a:rPr lang="en-US" altLang="nl-NL"/>
              <a:pPr/>
              <a:t>‹#›</a:t>
            </a:fld>
            <a:endParaRPr lang="en-US" altLang="nl-NL" dirty="0"/>
          </a:p>
        </p:txBody>
      </p:sp>
      <p:cxnSp>
        <p:nvCxnSpPr>
          <p:cNvPr id="10" name="Rechte verbindingslijn 9"/>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2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42AB92-47BA-446C-9E3D-834420E5DEE8}"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5" name="Slide Number Placeholder 5"/>
          <p:cNvSpPr>
            <a:spLocks noGrp="1"/>
          </p:cNvSpPr>
          <p:nvPr>
            <p:ph type="sldNum" sz="quarter" idx="12"/>
          </p:nvPr>
        </p:nvSpPr>
        <p:spPr/>
        <p:txBody>
          <a:bodyPr/>
          <a:lstStyle>
            <a:lvl1pPr>
              <a:defRPr/>
            </a:lvl1pPr>
          </a:lstStyle>
          <a:p>
            <a:fld id="{0153F849-3CF4-40CF-ACAE-632369727CD5}" type="slidenum">
              <a:rPr lang="en-US" altLang="nl-NL"/>
              <a:pPr/>
              <a:t>‹#›</a:t>
            </a:fld>
            <a:endParaRPr lang="en-US" altLang="nl-NL" dirty="0"/>
          </a:p>
        </p:txBody>
      </p:sp>
      <p:cxnSp>
        <p:nvCxnSpPr>
          <p:cNvPr id="6" name="Rechte verbindingslijn 5"/>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9319BB-B298-45A8-B898-143446D2D983}"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4" name="Slide Number Placeholder 5"/>
          <p:cNvSpPr>
            <a:spLocks noGrp="1"/>
          </p:cNvSpPr>
          <p:nvPr>
            <p:ph type="sldNum" sz="quarter" idx="12"/>
          </p:nvPr>
        </p:nvSpPr>
        <p:spPr/>
        <p:txBody>
          <a:bodyPr/>
          <a:lstStyle>
            <a:lvl1pPr>
              <a:defRPr/>
            </a:lvl1pPr>
          </a:lstStyle>
          <a:p>
            <a:fld id="{E5B577D8-5D21-4316-8B48-D6FC717C01FB}" type="slidenum">
              <a:rPr lang="en-US" altLang="nl-NL"/>
              <a:pPr/>
              <a:t>‹#›</a:t>
            </a:fld>
            <a:endParaRPr lang="en-US" altLang="nl-NL" dirty="0"/>
          </a:p>
        </p:txBody>
      </p:sp>
      <p:cxnSp>
        <p:nvCxnSpPr>
          <p:cNvPr id="5" name="Rechte verbindingslijn 4"/>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20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1"/>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5051" y="273053"/>
            <a:ext cx="5111750"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56CC55-2AAA-4D84-8560-862FE616FBF6}"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7" name="Slide Number Placeholder 5"/>
          <p:cNvSpPr>
            <a:spLocks noGrp="1"/>
          </p:cNvSpPr>
          <p:nvPr>
            <p:ph type="sldNum" sz="quarter" idx="12"/>
          </p:nvPr>
        </p:nvSpPr>
        <p:spPr/>
        <p:txBody>
          <a:bodyPr/>
          <a:lstStyle>
            <a:lvl1pPr>
              <a:defRPr/>
            </a:lvl1pPr>
          </a:lstStyle>
          <a:p>
            <a:fld id="{F03646E2-99E5-49C1-B040-00542E197106}" type="slidenum">
              <a:rPr lang="en-US" altLang="nl-NL"/>
              <a:pPr/>
              <a:t>‹#›</a:t>
            </a:fld>
            <a:endParaRPr lang="en-US" altLang="nl-NL" dirty="0"/>
          </a:p>
        </p:txBody>
      </p:sp>
    </p:spTree>
    <p:extLst>
      <p:ext uri="{BB962C8B-B14F-4D97-AF65-F5344CB8AC3E}">
        <p14:creationId xmlns:p14="http://schemas.microsoft.com/office/powerpoint/2010/main" val="354513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88079"/>
            <a:ext cx="4647363" cy="1143000"/>
          </a:xfrm>
        </p:spPr>
        <p:txBody>
          <a:bodyPr/>
          <a:lstStyle>
            <a:lvl1pPr algn="l">
              <a:defRPr sz="2400">
                <a:latin typeface="Gill Sans"/>
              </a:defRPr>
            </a:lvl1pPr>
          </a:lstStyle>
          <a:p>
            <a:r>
              <a:rPr lang="en-US" dirty="0"/>
              <a:t>Click to </a:t>
            </a:r>
            <a:r>
              <a:rPr lang="en-US" dirty="0" err="1"/>
              <a:t>dit</a:t>
            </a:r>
            <a:r>
              <a:rPr lang="en-US" dirty="0"/>
              <a:t> Master title style</a:t>
            </a:r>
          </a:p>
        </p:txBody>
      </p:sp>
      <p:sp>
        <p:nvSpPr>
          <p:cNvPr id="3" name="Content Placeholder 2"/>
          <p:cNvSpPr>
            <a:spLocks noGrp="1"/>
          </p:cNvSpPr>
          <p:nvPr>
            <p:ph idx="1"/>
          </p:nvPr>
        </p:nvSpPr>
        <p:spPr/>
        <p:txBody>
          <a:bodyPr/>
          <a:lstStyle>
            <a:lvl1pPr>
              <a:defRPr sz="2000">
                <a:latin typeface="Gill Sans"/>
              </a:defRPr>
            </a:lvl1pPr>
            <a:lvl2pPr>
              <a:defRPr sz="2000">
                <a:latin typeface="Gill Sans"/>
              </a:defRPr>
            </a:lvl2pPr>
            <a:lvl3pPr>
              <a:defRPr sz="1800">
                <a:latin typeface="Gill Sans"/>
              </a:defRPr>
            </a:lvl3pPr>
            <a:lvl4pPr>
              <a:defRPr sz="1800">
                <a:latin typeface="Gill Sans"/>
              </a:defRPr>
            </a:lvl4pPr>
            <a:lvl5pPr>
              <a:defRPr sz="1800">
                <a:latin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D874B4B-1D05-426D-88E3-972B43EC0404}"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244285C5-4F41-43EF-BF3C-DDA04F7B62C2}" type="slidenum">
              <a:rPr lang="en-US" altLang="nl-NL"/>
              <a:pPr/>
              <a:t>‹#›</a:t>
            </a:fld>
            <a:endParaRPr lang="en-US" altLang="nl-NL" dirty="0"/>
          </a:p>
        </p:txBody>
      </p:sp>
      <p:sp>
        <p:nvSpPr>
          <p:cNvPr id="7" name="Rechthoek 6"/>
          <p:cNvSpPr/>
          <p:nvPr userDrawn="1"/>
        </p:nvSpPr>
        <p:spPr>
          <a:xfrm>
            <a:off x="0" y="6722546"/>
            <a:ext cx="9144000" cy="166880"/>
          </a:xfrm>
          <a:prstGeom prst="rect">
            <a:avLst/>
          </a:prstGeom>
          <a:solidFill>
            <a:srgbClr val="F9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372" fontAlgn="base">
              <a:spcBef>
                <a:spcPct val="0"/>
              </a:spcBef>
              <a:spcAft>
                <a:spcPct val="0"/>
              </a:spcAft>
            </a:pPr>
            <a:endParaRPr lang="nl-NL" dirty="0">
              <a:solidFill>
                <a:srgbClr val="F79646">
                  <a:lumMod val="75000"/>
                </a:srgbClr>
              </a:solidFill>
            </a:endParaRPr>
          </a:p>
        </p:txBody>
      </p:sp>
      <p:cxnSp>
        <p:nvCxnSpPr>
          <p:cNvPr id="8" name="Rechte verbindingslijn 7"/>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915" y="0"/>
            <a:ext cx="4853689" cy="1304946"/>
          </a:xfrm>
          <a:prstGeom prst="rect">
            <a:avLst/>
          </a:prstGeom>
        </p:spPr>
      </p:pic>
    </p:spTree>
    <p:extLst>
      <p:ext uri="{BB962C8B-B14F-4D97-AF65-F5344CB8AC3E}">
        <p14:creationId xmlns:p14="http://schemas.microsoft.com/office/powerpoint/2010/main" val="2077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2"/>
            <a:ext cx="5486400" cy="566739"/>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800"/>
            </a:lvl1pPr>
            <a:lvl2pPr marL="536372" indent="0">
              <a:buNone/>
              <a:defRPr sz="3300"/>
            </a:lvl2pPr>
            <a:lvl3pPr marL="1072743" indent="0">
              <a:buNone/>
              <a:defRPr sz="2800"/>
            </a:lvl3pPr>
            <a:lvl4pPr marL="1609115" indent="0">
              <a:buNone/>
              <a:defRPr sz="2300"/>
            </a:lvl4pPr>
            <a:lvl5pPr marL="2145487" indent="0">
              <a:buNone/>
              <a:defRPr sz="2300"/>
            </a:lvl5pPr>
            <a:lvl6pPr marL="2681859" indent="0">
              <a:buNone/>
              <a:defRPr sz="2300"/>
            </a:lvl6pPr>
            <a:lvl7pPr marL="3218230" indent="0">
              <a:buNone/>
              <a:defRPr sz="2300"/>
            </a:lvl7pPr>
            <a:lvl8pPr marL="3754602" indent="0">
              <a:buNone/>
              <a:defRPr sz="2300"/>
            </a:lvl8pPr>
            <a:lvl9pPr marL="4290974" indent="0">
              <a:buNone/>
              <a:defRPr sz="2300"/>
            </a:lvl9pPr>
          </a:lstStyle>
          <a:p>
            <a:pPr lvl="0"/>
            <a:endParaRPr lang="en-US" noProof="0" dirty="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15FF28-ECCF-4813-8548-2AC2D6EB03A9}"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7" name="Slide Number Placeholder 5"/>
          <p:cNvSpPr>
            <a:spLocks noGrp="1"/>
          </p:cNvSpPr>
          <p:nvPr>
            <p:ph type="sldNum" sz="quarter" idx="12"/>
          </p:nvPr>
        </p:nvSpPr>
        <p:spPr/>
        <p:txBody>
          <a:bodyPr/>
          <a:lstStyle>
            <a:lvl1pPr>
              <a:defRPr/>
            </a:lvl1pPr>
          </a:lstStyle>
          <a:p>
            <a:fld id="{3C0A6DEF-FA7A-4420-A093-FD943917E14C}" type="slidenum">
              <a:rPr lang="en-US" altLang="nl-NL"/>
              <a:pPr/>
              <a:t>‹#›</a:t>
            </a:fld>
            <a:endParaRPr lang="en-US" altLang="nl-NL" dirty="0"/>
          </a:p>
        </p:txBody>
      </p:sp>
    </p:spTree>
    <p:extLst>
      <p:ext uri="{BB962C8B-B14F-4D97-AF65-F5344CB8AC3E}">
        <p14:creationId xmlns:p14="http://schemas.microsoft.com/office/powerpoint/2010/main" val="1482890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4B1479-6119-4155-968F-A56249B044C8}"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11A6389B-B75F-4AC6-88DB-E8FAA1C7EB63}" type="slidenum">
              <a:rPr lang="en-US" altLang="nl-NL"/>
              <a:pPr/>
              <a:t>‹#›</a:t>
            </a:fld>
            <a:endParaRPr lang="en-US" altLang="nl-NL" dirty="0"/>
          </a:p>
        </p:txBody>
      </p:sp>
    </p:spTree>
    <p:extLst>
      <p:ext uri="{BB962C8B-B14F-4D97-AF65-F5344CB8AC3E}">
        <p14:creationId xmlns:p14="http://schemas.microsoft.com/office/powerpoint/2010/main" val="411288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BDCDDC-7FCE-4602-A8D4-26D394730E10}"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0AB96850-B67A-4B9F-8A84-AAD472E4A5E0}" type="slidenum">
              <a:rPr lang="en-US" altLang="nl-NL"/>
              <a:pPr/>
              <a:t>‹#›</a:t>
            </a:fld>
            <a:endParaRPr lang="en-US" altLang="nl-NL" dirty="0"/>
          </a:p>
        </p:txBody>
      </p:sp>
    </p:spTree>
    <p:extLst>
      <p:ext uri="{BB962C8B-B14F-4D97-AF65-F5344CB8AC3E}">
        <p14:creationId xmlns:p14="http://schemas.microsoft.com/office/powerpoint/2010/main" val="184659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300">
                <a:solidFill>
                  <a:schemeClr val="tx1">
                    <a:tint val="75000"/>
                  </a:schemeClr>
                </a:solidFill>
              </a:defRPr>
            </a:lvl1pPr>
            <a:lvl2pPr marL="536372" indent="0">
              <a:buNone/>
              <a:defRPr sz="2100">
                <a:solidFill>
                  <a:schemeClr val="tx1">
                    <a:tint val="75000"/>
                  </a:schemeClr>
                </a:solidFill>
              </a:defRPr>
            </a:lvl2pPr>
            <a:lvl3pPr marL="1072743" indent="0">
              <a:buNone/>
              <a:defRPr sz="1900">
                <a:solidFill>
                  <a:schemeClr val="tx1">
                    <a:tint val="75000"/>
                  </a:schemeClr>
                </a:solidFill>
              </a:defRPr>
            </a:lvl3pPr>
            <a:lvl4pPr marL="1609115" indent="0">
              <a:buNone/>
              <a:defRPr sz="1600">
                <a:solidFill>
                  <a:schemeClr val="tx1">
                    <a:tint val="75000"/>
                  </a:schemeClr>
                </a:solidFill>
              </a:defRPr>
            </a:lvl4pPr>
            <a:lvl5pPr marL="2145487" indent="0">
              <a:buNone/>
              <a:defRPr sz="1600">
                <a:solidFill>
                  <a:schemeClr val="tx1">
                    <a:tint val="75000"/>
                  </a:schemeClr>
                </a:solidFill>
              </a:defRPr>
            </a:lvl5pPr>
            <a:lvl6pPr marL="2681859" indent="0">
              <a:buNone/>
              <a:defRPr sz="1600">
                <a:solidFill>
                  <a:schemeClr val="tx1">
                    <a:tint val="75000"/>
                  </a:schemeClr>
                </a:solidFill>
              </a:defRPr>
            </a:lvl6pPr>
            <a:lvl7pPr marL="3218230" indent="0">
              <a:buNone/>
              <a:defRPr sz="1600">
                <a:solidFill>
                  <a:schemeClr val="tx1">
                    <a:tint val="75000"/>
                  </a:schemeClr>
                </a:solidFill>
              </a:defRPr>
            </a:lvl7pPr>
            <a:lvl8pPr marL="3754602" indent="0">
              <a:buNone/>
              <a:defRPr sz="1600">
                <a:solidFill>
                  <a:schemeClr val="tx1">
                    <a:tint val="75000"/>
                  </a:schemeClr>
                </a:solidFill>
              </a:defRPr>
            </a:lvl8pPr>
            <a:lvl9pPr marL="429097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17EF7B-3774-40C2-BBB7-BE8568A53E9C}"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6" name="Slide Number Placeholder 5"/>
          <p:cNvSpPr>
            <a:spLocks noGrp="1"/>
          </p:cNvSpPr>
          <p:nvPr>
            <p:ph type="sldNum" sz="quarter" idx="12"/>
          </p:nvPr>
        </p:nvSpPr>
        <p:spPr/>
        <p:txBody>
          <a:bodyPr/>
          <a:lstStyle>
            <a:lvl1pPr>
              <a:defRPr/>
            </a:lvl1pPr>
          </a:lstStyle>
          <a:p>
            <a:fld id="{0A508ABE-AD9C-4D78-9166-50EB990E63AA}" type="slidenum">
              <a:rPr lang="en-US" altLang="nl-NL"/>
              <a:pPr/>
              <a:t>‹#›</a:t>
            </a:fld>
            <a:endParaRPr lang="en-US" altLang="nl-NL" dirty="0"/>
          </a:p>
        </p:txBody>
      </p:sp>
      <p:cxnSp>
        <p:nvCxnSpPr>
          <p:cNvPr id="7" name="Rechte verbindingslijn 6"/>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915" y="0"/>
            <a:ext cx="4853689" cy="1304946"/>
          </a:xfrm>
          <a:prstGeom prst="rect">
            <a:avLst/>
          </a:prstGeom>
        </p:spPr>
      </p:pic>
    </p:spTree>
    <p:extLst>
      <p:ext uri="{BB962C8B-B14F-4D97-AF65-F5344CB8AC3E}">
        <p14:creationId xmlns:p14="http://schemas.microsoft.com/office/powerpoint/2010/main" val="265426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026415-F728-478A-8828-296C56CD8EDB}"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7" name="Slide Number Placeholder 5"/>
          <p:cNvSpPr>
            <a:spLocks noGrp="1"/>
          </p:cNvSpPr>
          <p:nvPr>
            <p:ph type="sldNum" sz="quarter" idx="12"/>
          </p:nvPr>
        </p:nvSpPr>
        <p:spPr/>
        <p:txBody>
          <a:bodyPr/>
          <a:lstStyle>
            <a:lvl1pPr>
              <a:defRPr/>
            </a:lvl1pPr>
          </a:lstStyle>
          <a:p>
            <a:fld id="{BC79E5DE-F662-4CD4-B204-883427ABB946}" type="slidenum">
              <a:rPr lang="en-US" altLang="nl-NL"/>
              <a:pPr/>
              <a:t>‹#›</a:t>
            </a:fld>
            <a:endParaRPr lang="en-US" altLang="nl-NL" dirty="0"/>
          </a:p>
        </p:txBody>
      </p:sp>
      <p:cxnSp>
        <p:nvCxnSpPr>
          <p:cNvPr id="8" name="Rechte verbindingslijn 7"/>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21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F5670E-AFA0-496B-ADA6-30539E4B4C21}"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9" name="Slide Number Placeholder 5"/>
          <p:cNvSpPr>
            <a:spLocks noGrp="1"/>
          </p:cNvSpPr>
          <p:nvPr>
            <p:ph type="sldNum" sz="quarter" idx="12"/>
          </p:nvPr>
        </p:nvSpPr>
        <p:spPr/>
        <p:txBody>
          <a:bodyPr/>
          <a:lstStyle>
            <a:lvl1pPr>
              <a:defRPr/>
            </a:lvl1pPr>
          </a:lstStyle>
          <a:p>
            <a:fld id="{40FDECB6-5C63-421A-AED3-BDB1656F53C9}" type="slidenum">
              <a:rPr lang="en-US" altLang="nl-NL"/>
              <a:pPr/>
              <a:t>‹#›</a:t>
            </a:fld>
            <a:endParaRPr lang="en-US" altLang="nl-NL" dirty="0"/>
          </a:p>
        </p:txBody>
      </p:sp>
      <p:cxnSp>
        <p:nvCxnSpPr>
          <p:cNvPr id="10" name="Rechte verbindingslijn 9"/>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62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42AB92-47BA-446C-9E3D-834420E5DEE8}"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5" name="Slide Number Placeholder 5"/>
          <p:cNvSpPr>
            <a:spLocks noGrp="1"/>
          </p:cNvSpPr>
          <p:nvPr>
            <p:ph type="sldNum" sz="quarter" idx="12"/>
          </p:nvPr>
        </p:nvSpPr>
        <p:spPr/>
        <p:txBody>
          <a:bodyPr/>
          <a:lstStyle>
            <a:lvl1pPr>
              <a:defRPr/>
            </a:lvl1pPr>
          </a:lstStyle>
          <a:p>
            <a:fld id="{0153F849-3CF4-40CF-ACAE-632369727CD5}" type="slidenum">
              <a:rPr lang="en-US" altLang="nl-NL"/>
              <a:pPr/>
              <a:t>‹#›</a:t>
            </a:fld>
            <a:endParaRPr lang="en-US" altLang="nl-NL" dirty="0"/>
          </a:p>
        </p:txBody>
      </p:sp>
      <p:cxnSp>
        <p:nvCxnSpPr>
          <p:cNvPr id="6" name="Rechte verbindingslijn 5"/>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18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9319BB-B298-45A8-B898-143446D2D983}"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4" name="Slide Number Placeholder 5"/>
          <p:cNvSpPr>
            <a:spLocks noGrp="1"/>
          </p:cNvSpPr>
          <p:nvPr>
            <p:ph type="sldNum" sz="quarter" idx="12"/>
          </p:nvPr>
        </p:nvSpPr>
        <p:spPr/>
        <p:txBody>
          <a:bodyPr/>
          <a:lstStyle>
            <a:lvl1pPr>
              <a:defRPr/>
            </a:lvl1pPr>
          </a:lstStyle>
          <a:p>
            <a:fld id="{E5B577D8-5D21-4316-8B48-D6FC717C01FB}" type="slidenum">
              <a:rPr lang="en-US" altLang="nl-NL"/>
              <a:pPr/>
              <a:t>‹#›</a:t>
            </a:fld>
            <a:endParaRPr lang="en-US" altLang="nl-NL" dirty="0"/>
          </a:p>
        </p:txBody>
      </p:sp>
      <p:cxnSp>
        <p:nvCxnSpPr>
          <p:cNvPr id="5" name="Rechte verbindingslijn 4"/>
          <p:cNvCxnSpPr/>
          <p:nvPr userDrawn="1"/>
        </p:nvCxnSpPr>
        <p:spPr>
          <a:xfrm>
            <a:off x="0" y="1318594"/>
            <a:ext cx="9144000" cy="0"/>
          </a:xfrm>
          <a:prstGeom prst="line">
            <a:avLst/>
          </a:prstGeom>
          <a:ln w="285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1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5"/>
            <a:ext cx="3008313" cy="1162051"/>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56CC55-2AAA-4D84-8560-862FE616FBF6}"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7" name="Slide Number Placeholder 5"/>
          <p:cNvSpPr>
            <a:spLocks noGrp="1"/>
          </p:cNvSpPr>
          <p:nvPr>
            <p:ph type="sldNum" sz="quarter" idx="12"/>
          </p:nvPr>
        </p:nvSpPr>
        <p:spPr/>
        <p:txBody>
          <a:bodyPr/>
          <a:lstStyle>
            <a:lvl1pPr>
              <a:defRPr/>
            </a:lvl1pPr>
          </a:lstStyle>
          <a:p>
            <a:fld id="{F03646E2-99E5-49C1-B040-00542E197106}" type="slidenum">
              <a:rPr lang="en-US" altLang="nl-NL"/>
              <a:pPr/>
              <a:t>‹#›</a:t>
            </a:fld>
            <a:endParaRPr lang="en-US" altLang="nl-NL" dirty="0"/>
          </a:p>
        </p:txBody>
      </p:sp>
    </p:spTree>
    <p:extLst>
      <p:ext uri="{BB962C8B-B14F-4D97-AF65-F5344CB8AC3E}">
        <p14:creationId xmlns:p14="http://schemas.microsoft.com/office/powerpoint/2010/main" val="303048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6"/>
            <a:ext cx="5486400" cy="566739"/>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800"/>
            </a:lvl1pPr>
            <a:lvl2pPr marL="536372" indent="0">
              <a:buNone/>
              <a:defRPr sz="3300"/>
            </a:lvl2pPr>
            <a:lvl3pPr marL="1072743" indent="0">
              <a:buNone/>
              <a:defRPr sz="2800"/>
            </a:lvl3pPr>
            <a:lvl4pPr marL="1609115" indent="0">
              <a:buNone/>
              <a:defRPr sz="2300"/>
            </a:lvl4pPr>
            <a:lvl5pPr marL="2145487" indent="0">
              <a:buNone/>
              <a:defRPr sz="2300"/>
            </a:lvl5pPr>
            <a:lvl6pPr marL="2681859" indent="0">
              <a:buNone/>
              <a:defRPr sz="2300"/>
            </a:lvl6pPr>
            <a:lvl7pPr marL="3218230" indent="0">
              <a:buNone/>
              <a:defRPr sz="2300"/>
            </a:lvl7pPr>
            <a:lvl8pPr marL="3754602" indent="0">
              <a:buNone/>
              <a:defRPr sz="2300"/>
            </a:lvl8pPr>
            <a:lvl9pPr marL="4290974" indent="0">
              <a:buNone/>
              <a:defRPr sz="2300"/>
            </a:lvl9pPr>
          </a:lstStyle>
          <a:p>
            <a:pPr lvl="0"/>
            <a:endParaRPr lang="en-US" noProof="0" dirty="0"/>
          </a:p>
        </p:txBody>
      </p:sp>
      <p:sp>
        <p:nvSpPr>
          <p:cNvPr id="4" name="Text Placeholder 3"/>
          <p:cNvSpPr>
            <a:spLocks noGrp="1"/>
          </p:cNvSpPr>
          <p:nvPr>
            <p:ph type="body" sz="half" idx="2"/>
          </p:nvPr>
        </p:nvSpPr>
        <p:spPr>
          <a:xfrm>
            <a:off x="1792288" y="5367354"/>
            <a:ext cx="5486400" cy="8048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15FF28-ECCF-4813-8548-2AC2D6EB03A9}" type="datetime1">
              <a:rPr lang="en-US" smtClean="0">
                <a:solidFill>
                  <a:prstClr val="black">
                    <a:tint val="75000"/>
                  </a:prstClr>
                </a:solidFill>
              </a:rPr>
              <a:pPr>
                <a:defRPr/>
              </a:pPr>
              <a:t>6/21/2021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Jaarverslag 2016</a:t>
            </a:r>
          </a:p>
        </p:txBody>
      </p:sp>
      <p:sp>
        <p:nvSpPr>
          <p:cNvPr id="7" name="Slide Number Placeholder 5"/>
          <p:cNvSpPr>
            <a:spLocks noGrp="1"/>
          </p:cNvSpPr>
          <p:nvPr>
            <p:ph type="sldNum" sz="quarter" idx="12"/>
          </p:nvPr>
        </p:nvSpPr>
        <p:spPr/>
        <p:txBody>
          <a:bodyPr/>
          <a:lstStyle>
            <a:lvl1pPr>
              <a:defRPr/>
            </a:lvl1pPr>
          </a:lstStyle>
          <a:p>
            <a:fld id="{3C0A6DEF-FA7A-4420-A093-FD943917E14C}" type="slidenum">
              <a:rPr lang="en-US" altLang="nl-NL"/>
              <a:pPr/>
              <a:t>‹#›</a:t>
            </a:fld>
            <a:endParaRPr lang="en-US" altLang="nl-NL" dirty="0"/>
          </a:p>
        </p:txBody>
      </p:sp>
    </p:spTree>
    <p:extLst>
      <p:ext uri="{BB962C8B-B14F-4D97-AF65-F5344CB8AC3E}">
        <p14:creationId xmlns:p14="http://schemas.microsoft.com/office/powerpoint/2010/main" val="96726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7" rIns="107275" bIns="53637" numCol="1" anchor="ctr" anchorCtr="0" compatLnSpc="1">
            <a:prstTxWarp prst="textNoShape">
              <a:avLst/>
            </a:prstTxWarp>
          </a:bodyPr>
          <a:lstStyle/>
          <a:p>
            <a:pPr lvl="0"/>
            <a:r>
              <a:rPr lang="en-US" altLang="nl-NL"/>
              <a:t>Click to edit Master title style</a:t>
            </a:r>
          </a:p>
        </p:txBody>
      </p:sp>
      <p:sp>
        <p:nvSpPr>
          <p:cNvPr id="1027" name="Text Placeholder 2"/>
          <p:cNvSpPr>
            <a:spLocks noGrp="1"/>
          </p:cNvSpPr>
          <p:nvPr>
            <p:ph type="body" idx="1"/>
          </p:nvPr>
        </p:nvSpPr>
        <p:spPr bwMode="auto">
          <a:xfrm>
            <a:off x="457200" y="160020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7" rIns="107275" bIns="53637"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p:cNvSpPr>
            <a:spLocks noGrp="1"/>
          </p:cNvSpPr>
          <p:nvPr>
            <p:ph type="dt" sz="half" idx="2"/>
          </p:nvPr>
        </p:nvSpPr>
        <p:spPr>
          <a:xfrm>
            <a:off x="457200" y="6356368"/>
            <a:ext cx="2133600" cy="366183"/>
          </a:xfrm>
          <a:prstGeom prst="rect">
            <a:avLst/>
          </a:prstGeom>
        </p:spPr>
        <p:txBody>
          <a:bodyPr vert="horz" lIns="107275" tIns="53637" rIns="107275" bIns="53637" rtlCol="0" anchor="ctr"/>
          <a:lstStyle>
            <a:lvl1pPr algn="l" fontAlgn="auto">
              <a:spcBef>
                <a:spcPts val="0"/>
              </a:spcBef>
              <a:spcAft>
                <a:spcPts val="0"/>
              </a:spcAft>
              <a:defRPr sz="1400" smtClean="0">
                <a:solidFill>
                  <a:schemeClr val="tx1">
                    <a:tint val="75000"/>
                  </a:schemeClr>
                </a:solidFill>
                <a:latin typeface="+mn-lt"/>
                <a:cs typeface="+mn-cs"/>
              </a:defRPr>
            </a:lvl1pPr>
          </a:lstStyle>
          <a:p>
            <a:pPr defTabSz="536372">
              <a:defRPr/>
            </a:pPr>
            <a:fld id="{FA225E98-49D7-4C2E-8758-91B08FE2B2A0}" type="datetime1">
              <a:rPr lang="en-US">
                <a:solidFill>
                  <a:prstClr val="black">
                    <a:tint val="75000"/>
                  </a:prstClr>
                </a:solidFill>
              </a:rPr>
              <a:pPr defTabSz="536372">
                <a:defRPr/>
              </a:pPr>
              <a:t>6/21/2021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68"/>
            <a:ext cx="2895600" cy="366183"/>
          </a:xfrm>
          <a:prstGeom prst="rect">
            <a:avLst/>
          </a:prstGeom>
        </p:spPr>
        <p:txBody>
          <a:bodyPr vert="horz" lIns="107275" tIns="53637" rIns="107275" bIns="53637" rtlCol="0" anchor="ctr"/>
          <a:lstStyle>
            <a:lvl1pPr algn="ctr" fontAlgn="auto">
              <a:spcBef>
                <a:spcPts val="0"/>
              </a:spcBef>
              <a:spcAft>
                <a:spcPts val="0"/>
              </a:spcAft>
              <a:defRPr sz="1400">
                <a:solidFill>
                  <a:schemeClr val="tx1">
                    <a:tint val="75000"/>
                  </a:schemeClr>
                </a:solidFill>
                <a:latin typeface="+mn-lt"/>
                <a:cs typeface="+mn-cs"/>
              </a:defRPr>
            </a:lvl1pPr>
          </a:lstStyle>
          <a:p>
            <a:pPr defTabSz="536372">
              <a:defRPr/>
            </a:pPr>
            <a:r>
              <a:rPr lang="en-US" dirty="0">
                <a:solidFill>
                  <a:prstClr val="black">
                    <a:tint val="75000"/>
                  </a:prstClr>
                </a:solidFill>
              </a:rPr>
              <a:t>Jaarverslag 2016</a:t>
            </a:r>
          </a:p>
        </p:txBody>
      </p:sp>
      <p:sp>
        <p:nvSpPr>
          <p:cNvPr id="6" name="Slide Number Placeholder 5"/>
          <p:cNvSpPr>
            <a:spLocks noGrp="1"/>
          </p:cNvSpPr>
          <p:nvPr>
            <p:ph type="sldNum" sz="quarter" idx="4"/>
          </p:nvPr>
        </p:nvSpPr>
        <p:spPr>
          <a:xfrm>
            <a:off x="6553200" y="6356368"/>
            <a:ext cx="2133600" cy="366183"/>
          </a:xfrm>
          <a:prstGeom prst="rect">
            <a:avLst/>
          </a:prstGeom>
        </p:spPr>
        <p:txBody>
          <a:bodyPr vert="horz" wrap="square" lIns="107275" tIns="53637" rIns="107275" bIns="53637" numCol="1" anchor="ctr" anchorCtr="0" compatLnSpc="1">
            <a:prstTxWarp prst="textNoShape">
              <a:avLst/>
            </a:prstTxWarp>
          </a:bodyPr>
          <a:lstStyle>
            <a:lvl1pPr algn="r">
              <a:defRPr sz="1400">
                <a:solidFill>
                  <a:srgbClr val="898989"/>
                </a:solidFill>
                <a:latin typeface="Calibri" panose="020F0502020204030204" pitchFamily="34" charset="0"/>
              </a:defRPr>
            </a:lvl1pPr>
          </a:lstStyle>
          <a:p>
            <a:pPr defTabSz="536372" fontAlgn="base">
              <a:spcBef>
                <a:spcPct val="0"/>
              </a:spcBef>
              <a:spcAft>
                <a:spcPct val="0"/>
              </a:spcAft>
            </a:pPr>
            <a:fld id="{21438357-6DF0-4044-B5AD-E81742627592}" type="slidenum">
              <a:rPr lang="en-US" altLang="nl-NL">
                <a:cs typeface="Arial" panose="020B0604020202020204" pitchFamily="34" charset="0"/>
              </a:rPr>
              <a:pPr defTabSz="536372" fontAlgn="base">
                <a:spcBef>
                  <a:spcPct val="0"/>
                </a:spcBef>
                <a:spcAft>
                  <a:spcPct val="0"/>
                </a:spcAft>
              </a:pPr>
              <a:t>‹#›</a:t>
            </a:fld>
            <a:endParaRPr lang="en-US" altLang="nl-NL" dirty="0">
              <a:cs typeface="Arial" panose="020B0604020202020204" pitchFamily="34" charset="0"/>
            </a:endParaRPr>
          </a:p>
        </p:txBody>
      </p:sp>
      <p:sp>
        <p:nvSpPr>
          <p:cNvPr id="7" name="Rechthoek 6"/>
          <p:cNvSpPr/>
          <p:nvPr userDrawn="1"/>
        </p:nvSpPr>
        <p:spPr>
          <a:xfrm>
            <a:off x="0" y="6722546"/>
            <a:ext cx="9144000" cy="166880"/>
          </a:xfrm>
          <a:prstGeom prst="rect">
            <a:avLst/>
          </a:prstGeom>
          <a:solidFill>
            <a:srgbClr val="F9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372" fontAlgn="base">
              <a:spcBef>
                <a:spcPct val="0"/>
              </a:spcBef>
              <a:spcAft>
                <a:spcPct val="0"/>
              </a:spcAft>
            </a:pPr>
            <a:endParaRPr lang="nl-NL" dirty="0">
              <a:solidFill>
                <a:srgbClr val="F79646">
                  <a:lumMod val="75000"/>
                </a:srgbClr>
              </a:solidFill>
            </a:endParaRPr>
          </a:p>
        </p:txBody>
      </p:sp>
    </p:spTree>
    <p:extLst>
      <p:ext uri="{BB962C8B-B14F-4D97-AF65-F5344CB8AC3E}">
        <p14:creationId xmlns:p14="http://schemas.microsoft.com/office/powerpoint/2010/main" val="2145618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536372" rtl="0" fontAlgn="base">
        <a:spcBef>
          <a:spcPct val="0"/>
        </a:spcBef>
        <a:spcAft>
          <a:spcPct val="0"/>
        </a:spcAft>
        <a:defRPr sz="5200" kern="1200">
          <a:solidFill>
            <a:schemeClr val="tx1"/>
          </a:solidFill>
          <a:latin typeface="+mj-lt"/>
          <a:ea typeface="+mj-ea"/>
          <a:cs typeface="+mj-cs"/>
        </a:defRPr>
      </a:lvl1pPr>
      <a:lvl2pPr algn="ctr" defTabSz="536372" rtl="0" fontAlgn="base">
        <a:spcBef>
          <a:spcPct val="0"/>
        </a:spcBef>
        <a:spcAft>
          <a:spcPct val="0"/>
        </a:spcAft>
        <a:defRPr sz="5200">
          <a:solidFill>
            <a:schemeClr val="tx1"/>
          </a:solidFill>
          <a:latin typeface="Calibri" panose="020F0502020204030204" pitchFamily="34" charset="0"/>
        </a:defRPr>
      </a:lvl2pPr>
      <a:lvl3pPr algn="ctr" defTabSz="536372" rtl="0" fontAlgn="base">
        <a:spcBef>
          <a:spcPct val="0"/>
        </a:spcBef>
        <a:spcAft>
          <a:spcPct val="0"/>
        </a:spcAft>
        <a:defRPr sz="5200">
          <a:solidFill>
            <a:schemeClr val="tx1"/>
          </a:solidFill>
          <a:latin typeface="Calibri" panose="020F0502020204030204" pitchFamily="34" charset="0"/>
        </a:defRPr>
      </a:lvl3pPr>
      <a:lvl4pPr algn="ctr" defTabSz="536372" rtl="0" fontAlgn="base">
        <a:spcBef>
          <a:spcPct val="0"/>
        </a:spcBef>
        <a:spcAft>
          <a:spcPct val="0"/>
        </a:spcAft>
        <a:defRPr sz="5200">
          <a:solidFill>
            <a:schemeClr val="tx1"/>
          </a:solidFill>
          <a:latin typeface="Calibri" panose="020F0502020204030204" pitchFamily="34" charset="0"/>
        </a:defRPr>
      </a:lvl4pPr>
      <a:lvl5pPr algn="ctr" defTabSz="536372" rtl="0" fontAlgn="base">
        <a:spcBef>
          <a:spcPct val="0"/>
        </a:spcBef>
        <a:spcAft>
          <a:spcPct val="0"/>
        </a:spcAft>
        <a:defRPr sz="5200">
          <a:solidFill>
            <a:schemeClr val="tx1"/>
          </a:solidFill>
          <a:latin typeface="Calibri" panose="020F0502020204030204" pitchFamily="34" charset="0"/>
        </a:defRPr>
      </a:lvl5pPr>
      <a:lvl6pPr marL="536372" algn="ctr" defTabSz="536372" rtl="0" fontAlgn="base">
        <a:spcBef>
          <a:spcPct val="0"/>
        </a:spcBef>
        <a:spcAft>
          <a:spcPct val="0"/>
        </a:spcAft>
        <a:defRPr sz="5200">
          <a:solidFill>
            <a:schemeClr val="tx1"/>
          </a:solidFill>
          <a:latin typeface="Calibri" panose="020F0502020204030204" pitchFamily="34" charset="0"/>
        </a:defRPr>
      </a:lvl6pPr>
      <a:lvl7pPr marL="1072743" algn="ctr" defTabSz="536372" rtl="0" fontAlgn="base">
        <a:spcBef>
          <a:spcPct val="0"/>
        </a:spcBef>
        <a:spcAft>
          <a:spcPct val="0"/>
        </a:spcAft>
        <a:defRPr sz="5200">
          <a:solidFill>
            <a:schemeClr val="tx1"/>
          </a:solidFill>
          <a:latin typeface="Calibri" panose="020F0502020204030204" pitchFamily="34" charset="0"/>
        </a:defRPr>
      </a:lvl7pPr>
      <a:lvl8pPr marL="1609115" algn="ctr" defTabSz="536372" rtl="0" fontAlgn="base">
        <a:spcBef>
          <a:spcPct val="0"/>
        </a:spcBef>
        <a:spcAft>
          <a:spcPct val="0"/>
        </a:spcAft>
        <a:defRPr sz="5200">
          <a:solidFill>
            <a:schemeClr val="tx1"/>
          </a:solidFill>
          <a:latin typeface="Calibri" panose="020F0502020204030204" pitchFamily="34" charset="0"/>
        </a:defRPr>
      </a:lvl8pPr>
      <a:lvl9pPr marL="2145487" algn="ctr" defTabSz="536372" rtl="0" fontAlgn="base">
        <a:spcBef>
          <a:spcPct val="0"/>
        </a:spcBef>
        <a:spcAft>
          <a:spcPct val="0"/>
        </a:spcAft>
        <a:defRPr sz="5200">
          <a:solidFill>
            <a:schemeClr val="tx1"/>
          </a:solidFill>
          <a:latin typeface="Calibri" panose="020F0502020204030204" pitchFamily="34" charset="0"/>
        </a:defRPr>
      </a:lvl9pPr>
    </p:titleStyle>
    <p:bodyStyle>
      <a:lvl1pPr marL="402279" indent="-402279" algn="l" defTabSz="536372" rtl="0" fontAlgn="base">
        <a:spcBef>
          <a:spcPct val="20000"/>
        </a:spcBef>
        <a:spcAft>
          <a:spcPct val="0"/>
        </a:spcAft>
        <a:buFont typeface="Arial" panose="020B0604020202020204" pitchFamily="34" charset="0"/>
        <a:buChar char="•"/>
        <a:defRPr sz="3800" kern="1200">
          <a:solidFill>
            <a:schemeClr val="tx1"/>
          </a:solidFill>
          <a:latin typeface="+mn-lt"/>
          <a:ea typeface="+mn-ea"/>
          <a:cs typeface="+mn-cs"/>
        </a:defRPr>
      </a:lvl1pPr>
      <a:lvl2pPr marL="871604" indent="-335232" algn="l" defTabSz="536372" rtl="0" fontAlgn="base">
        <a:spcBef>
          <a:spcPct val="20000"/>
        </a:spcBef>
        <a:spcAft>
          <a:spcPct val="0"/>
        </a:spcAft>
        <a:buFont typeface="Arial" panose="020B0604020202020204" pitchFamily="34" charset="0"/>
        <a:buChar char="–"/>
        <a:defRPr sz="3300" kern="1200">
          <a:solidFill>
            <a:schemeClr val="tx1"/>
          </a:solidFill>
          <a:latin typeface="+mn-lt"/>
          <a:ea typeface="+mn-ea"/>
          <a:cs typeface="+mn-cs"/>
        </a:defRPr>
      </a:lvl2pPr>
      <a:lvl3pPr marL="1340929" indent="-268186" algn="l" defTabSz="536372"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877301" indent="-268186" algn="l" defTabSz="536372" rtl="0" fontAlgn="base">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413673" indent="-268186" algn="l" defTabSz="536372" rtl="0" fontAlgn="base">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950045" indent="-268186" algn="l" defTabSz="536372" rtl="0" eaLnBrk="1" latinLnBrk="0" hangingPunct="1">
        <a:spcBef>
          <a:spcPct val="20000"/>
        </a:spcBef>
        <a:buFont typeface="Arial"/>
        <a:buChar char="•"/>
        <a:defRPr sz="2300" kern="1200">
          <a:solidFill>
            <a:schemeClr val="tx1"/>
          </a:solidFill>
          <a:latin typeface="+mn-lt"/>
          <a:ea typeface="+mn-ea"/>
          <a:cs typeface="+mn-cs"/>
        </a:defRPr>
      </a:lvl6pPr>
      <a:lvl7pPr marL="3486416" indent="-268186" algn="l" defTabSz="536372" rtl="0" eaLnBrk="1" latinLnBrk="0" hangingPunct="1">
        <a:spcBef>
          <a:spcPct val="20000"/>
        </a:spcBef>
        <a:buFont typeface="Arial"/>
        <a:buChar char="•"/>
        <a:defRPr sz="2300" kern="1200">
          <a:solidFill>
            <a:schemeClr val="tx1"/>
          </a:solidFill>
          <a:latin typeface="+mn-lt"/>
          <a:ea typeface="+mn-ea"/>
          <a:cs typeface="+mn-cs"/>
        </a:defRPr>
      </a:lvl7pPr>
      <a:lvl8pPr marL="4022788" indent="-268186" algn="l" defTabSz="536372" rtl="0" eaLnBrk="1" latinLnBrk="0" hangingPunct="1">
        <a:spcBef>
          <a:spcPct val="20000"/>
        </a:spcBef>
        <a:buFont typeface="Arial"/>
        <a:buChar char="•"/>
        <a:defRPr sz="2300" kern="1200">
          <a:solidFill>
            <a:schemeClr val="tx1"/>
          </a:solidFill>
          <a:latin typeface="+mn-lt"/>
          <a:ea typeface="+mn-ea"/>
          <a:cs typeface="+mn-cs"/>
        </a:defRPr>
      </a:lvl8pPr>
      <a:lvl9pPr marL="4559160" indent="-268186" algn="l" defTabSz="53637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372" rtl="0" eaLnBrk="1" latinLnBrk="0" hangingPunct="1">
        <a:defRPr sz="2100" kern="1200">
          <a:solidFill>
            <a:schemeClr val="tx1"/>
          </a:solidFill>
          <a:latin typeface="+mn-lt"/>
          <a:ea typeface="+mn-ea"/>
          <a:cs typeface="+mn-cs"/>
        </a:defRPr>
      </a:lvl1pPr>
      <a:lvl2pPr marL="536372" algn="l" defTabSz="536372" rtl="0" eaLnBrk="1" latinLnBrk="0" hangingPunct="1">
        <a:defRPr sz="2100" kern="1200">
          <a:solidFill>
            <a:schemeClr val="tx1"/>
          </a:solidFill>
          <a:latin typeface="+mn-lt"/>
          <a:ea typeface="+mn-ea"/>
          <a:cs typeface="+mn-cs"/>
        </a:defRPr>
      </a:lvl2pPr>
      <a:lvl3pPr marL="1072743" algn="l" defTabSz="536372" rtl="0" eaLnBrk="1" latinLnBrk="0" hangingPunct="1">
        <a:defRPr sz="2100" kern="1200">
          <a:solidFill>
            <a:schemeClr val="tx1"/>
          </a:solidFill>
          <a:latin typeface="+mn-lt"/>
          <a:ea typeface="+mn-ea"/>
          <a:cs typeface="+mn-cs"/>
        </a:defRPr>
      </a:lvl3pPr>
      <a:lvl4pPr marL="1609115" algn="l" defTabSz="536372" rtl="0" eaLnBrk="1" latinLnBrk="0" hangingPunct="1">
        <a:defRPr sz="2100" kern="1200">
          <a:solidFill>
            <a:schemeClr val="tx1"/>
          </a:solidFill>
          <a:latin typeface="+mn-lt"/>
          <a:ea typeface="+mn-ea"/>
          <a:cs typeface="+mn-cs"/>
        </a:defRPr>
      </a:lvl4pPr>
      <a:lvl5pPr marL="2145487" algn="l" defTabSz="536372" rtl="0" eaLnBrk="1" latinLnBrk="0" hangingPunct="1">
        <a:defRPr sz="2100" kern="1200">
          <a:solidFill>
            <a:schemeClr val="tx1"/>
          </a:solidFill>
          <a:latin typeface="+mn-lt"/>
          <a:ea typeface="+mn-ea"/>
          <a:cs typeface="+mn-cs"/>
        </a:defRPr>
      </a:lvl5pPr>
      <a:lvl6pPr marL="2681859" algn="l" defTabSz="536372" rtl="0" eaLnBrk="1" latinLnBrk="0" hangingPunct="1">
        <a:defRPr sz="2100" kern="1200">
          <a:solidFill>
            <a:schemeClr val="tx1"/>
          </a:solidFill>
          <a:latin typeface="+mn-lt"/>
          <a:ea typeface="+mn-ea"/>
          <a:cs typeface="+mn-cs"/>
        </a:defRPr>
      </a:lvl6pPr>
      <a:lvl7pPr marL="3218230" algn="l" defTabSz="536372" rtl="0" eaLnBrk="1" latinLnBrk="0" hangingPunct="1">
        <a:defRPr sz="2100" kern="1200">
          <a:solidFill>
            <a:schemeClr val="tx1"/>
          </a:solidFill>
          <a:latin typeface="+mn-lt"/>
          <a:ea typeface="+mn-ea"/>
          <a:cs typeface="+mn-cs"/>
        </a:defRPr>
      </a:lvl7pPr>
      <a:lvl8pPr marL="3754602" algn="l" defTabSz="536372" rtl="0" eaLnBrk="1" latinLnBrk="0" hangingPunct="1">
        <a:defRPr sz="2100" kern="1200">
          <a:solidFill>
            <a:schemeClr val="tx1"/>
          </a:solidFill>
          <a:latin typeface="+mn-lt"/>
          <a:ea typeface="+mn-ea"/>
          <a:cs typeface="+mn-cs"/>
        </a:defRPr>
      </a:lvl8pPr>
      <a:lvl9pPr marL="4290974" algn="l" defTabSz="536372"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7" rIns="107275" bIns="53637" numCol="1" anchor="ctr" anchorCtr="0" compatLnSpc="1">
            <a:prstTxWarp prst="textNoShape">
              <a:avLst/>
            </a:prstTxWarp>
          </a:bodyPr>
          <a:lstStyle/>
          <a:p>
            <a:pPr lvl="0"/>
            <a:r>
              <a:rPr lang="en-US" altLang="nl-NL"/>
              <a:t>Click to edit Master title style</a:t>
            </a:r>
          </a:p>
        </p:txBody>
      </p:sp>
      <p:sp>
        <p:nvSpPr>
          <p:cNvPr id="1027" name="Text Placeholder 2"/>
          <p:cNvSpPr>
            <a:spLocks noGrp="1"/>
          </p:cNvSpPr>
          <p:nvPr>
            <p:ph type="body" idx="1"/>
          </p:nvPr>
        </p:nvSpPr>
        <p:spPr bwMode="auto">
          <a:xfrm>
            <a:off x="457200" y="160020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7" rIns="107275" bIns="53637"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p:cNvSpPr>
            <a:spLocks noGrp="1"/>
          </p:cNvSpPr>
          <p:nvPr>
            <p:ph type="dt" sz="half" idx="2"/>
          </p:nvPr>
        </p:nvSpPr>
        <p:spPr>
          <a:xfrm>
            <a:off x="457200" y="6356364"/>
            <a:ext cx="2133600" cy="366183"/>
          </a:xfrm>
          <a:prstGeom prst="rect">
            <a:avLst/>
          </a:prstGeom>
        </p:spPr>
        <p:txBody>
          <a:bodyPr vert="horz" lIns="107275" tIns="53637" rIns="107275" bIns="53637" rtlCol="0" anchor="ctr"/>
          <a:lstStyle>
            <a:lvl1pPr algn="l" fontAlgn="auto">
              <a:spcBef>
                <a:spcPts val="0"/>
              </a:spcBef>
              <a:spcAft>
                <a:spcPts val="0"/>
              </a:spcAft>
              <a:defRPr sz="1400" smtClean="0">
                <a:solidFill>
                  <a:schemeClr val="tx1">
                    <a:tint val="75000"/>
                  </a:schemeClr>
                </a:solidFill>
                <a:latin typeface="+mn-lt"/>
                <a:cs typeface="+mn-cs"/>
              </a:defRPr>
            </a:lvl1pPr>
          </a:lstStyle>
          <a:p>
            <a:pPr defTabSz="536372">
              <a:defRPr/>
            </a:pPr>
            <a:fld id="{FA225E98-49D7-4C2E-8758-91B08FE2B2A0}" type="datetime1">
              <a:rPr lang="en-US">
                <a:solidFill>
                  <a:prstClr val="black">
                    <a:tint val="75000"/>
                  </a:prstClr>
                </a:solidFill>
              </a:rPr>
              <a:pPr defTabSz="536372">
                <a:defRPr/>
              </a:pPr>
              <a:t>6/21/2021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64"/>
            <a:ext cx="2895600" cy="366183"/>
          </a:xfrm>
          <a:prstGeom prst="rect">
            <a:avLst/>
          </a:prstGeom>
        </p:spPr>
        <p:txBody>
          <a:bodyPr vert="horz" lIns="107275" tIns="53637" rIns="107275" bIns="53637" rtlCol="0" anchor="ctr"/>
          <a:lstStyle>
            <a:lvl1pPr algn="ctr" fontAlgn="auto">
              <a:spcBef>
                <a:spcPts val="0"/>
              </a:spcBef>
              <a:spcAft>
                <a:spcPts val="0"/>
              </a:spcAft>
              <a:defRPr sz="1400">
                <a:solidFill>
                  <a:schemeClr val="tx1">
                    <a:tint val="75000"/>
                  </a:schemeClr>
                </a:solidFill>
                <a:latin typeface="+mn-lt"/>
                <a:cs typeface="+mn-cs"/>
              </a:defRPr>
            </a:lvl1pPr>
          </a:lstStyle>
          <a:p>
            <a:pPr defTabSz="536372">
              <a:defRPr/>
            </a:pPr>
            <a:r>
              <a:rPr lang="en-US" dirty="0">
                <a:solidFill>
                  <a:prstClr val="black">
                    <a:tint val="75000"/>
                  </a:prstClr>
                </a:solidFill>
              </a:rPr>
              <a:t>Jaarverslag 2016</a:t>
            </a:r>
          </a:p>
        </p:txBody>
      </p:sp>
      <p:sp>
        <p:nvSpPr>
          <p:cNvPr id="6" name="Slide Number Placeholder 5"/>
          <p:cNvSpPr>
            <a:spLocks noGrp="1"/>
          </p:cNvSpPr>
          <p:nvPr>
            <p:ph type="sldNum" sz="quarter" idx="4"/>
          </p:nvPr>
        </p:nvSpPr>
        <p:spPr>
          <a:xfrm>
            <a:off x="6553200" y="6356364"/>
            <a:ext cx="2133600" cy="366183"/>
          </a:xfrm>
          <a:prstGeom prst="rect">
            <a:avLst/>
          </a:prstGeom>
        </p:spPr>
        <p:txBody>
          <a:bodyPr vert="horz" wrap="square" lIns="107275" tIns="53637" rIns="107275" bIns="53637" numCol="1" anchor="ctr" anchorCtr="0" compatLnSpc="1">
            <a:prstTxWarp prst="textNoShape">
              <a:avLst/>
            </a:prstTxWarp>
          </a:bodyPr>
          <a:lstStyle>
            <a:lvl1pPr algn="r">
              <a:defRPr sz="1400">
                <a:solidFill>
                  <a:srgbClr val="898989"/>
                </a:solidFill>
                <a:latin typeface="Calibri" panose="020F0502020204030204" pitchFamily="34" charset="0"/>
              </a:defRPr>
            </a:lvl1pPr>
          </a:lstStyle>
          <a:p>
            <a:pPr defTabSz="536372" fontAlgn="base">
              <a:spcBef>
                <a:spcPct val="0"/>
              </a:spcBef>
              <a:spcAft>
                <a:spcPct val="0"/>
              </a:spcAft>
            </a:pPr>
            <a:fld id="{21438357-6DF0-4044-B5AD-E81742627592}" type="slidenum">
              <a:rPr lang="en-US" altLang="nl-NL">
                <a:cs typeface="Arial" panose="020B0604020202020204" pitchFamily="34" charset="0"/>
              </a:rPr>
              <a:pPr defTabSz="536372" fontAlgn="base">
                <a:spcBef>
                  <a:spcPct val="0"/>
                </a:spcBef>
                <a:spcAft>
                  <a:spcPct val="0"/>
                </a:spcAft>
              </a:pPr>
              <a:t>‹#›</a:t>
            </a:fld>
            <a:endParaRPr lang="en-US" altLang="nl-NL" dirty="0">
              <a:cs typeface="Arial" panose="020B0604020202020204" pitchFamily="34" charset="0"/>
            </a:endParaRPr>
          </a:p>
        </p:txBody>
      </p:sp>
      <p:sp>
        <p:nvSpPr>
          <p:cNvPr id="7" name="Rechthoek 6"/>
          <p:cNvSpPr/>
          <p:nvPr userDrawn="1"/>
        </p:nvSpPr>
        <p:spPr>
          <a:xfrm>
            <a:off x="0" y="6722546"/>
            <a:ext cx="9144000" cy="166880"/>
          </a:xfrm>
          <a:prstGeom prst="rect">
            <a:avLst/>
          </a:prstGeom>
          <a:solidFill>
            <a:srgbClr val="F9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372" fontAlgn="base">
              <a:spcBef>
                <a:spcPct val="0"/>
              </a:spcBef>
              <a:spcAft>
                <a:spcPct val="0"/>
              </a:spcAft>
            </a:pPr>
            <a:endParaRPr lang="nl-NL" dirty="0">
              <a:solidFill>
                <a:srgbClr val="F79646">
                  <a:lumMod val="75000"/>
                </a:srgbClr>
              </a:solidFill>
            </a:endParaRPr>
          </a:p>
        </p:txBody>
      </p:sp>
    </p:spTree>
    <p:extLst>
      <p:ext uri="{BB962C8B-B14F-4D97-AF65-F5344CB8AC3E}">
        <p14:creationId xmlns:p14="http://schemas.microsoft.com/office/powerpoint/2010/main" val="4054486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536372" rtl="0" fontAlgn="base">
        <a:spcBef>
          <a:spcPct val="0"/>
        </a:spcBef>
        <a:spcAft>
          <a:spcPct val="0"/>
        </a:spcAft>
        <a:defRPr sz="5200" kern="1200">
          <a:solidFill>
            <a:schemeClr val="tx1"/>
          </a:solidFill>
          <a:latin typeface="+mj-lt"/>
          <a:ea typeface="+mj-ea"/>
          <a:cs typeface="+mj-cs"/>
        </a:defRPr>
      </a:lvl1pPr>
      <a:lvl2pPr algn="ctr" defTabSz="536372" rtl="0" fontAlgn="base">
        <a:spcBef>
          <a:spcPct val="0"/>
        </a:spcBef>
        <a:spcAft>
          <a:spcPct val="0"/>
        </a:spcAft>
        <a:defRPr sz="5200">
          <a:solidFill>
            <a:schemeClr val="tx1"/>
          </a:solidFill>
          <a:latin typeface="Calibri" panose="020F0502020204030204" pitchFamily="34" charset="0"/>
        </a:defRPr>
      </a:lvl2pPr>
      <a:lvl3pPr algn="ctr" defTabSz="536372" rtl="0" fontAlgn="base">
        <a:spcBef>
          <a:spcPct val="0"/>
        </a:spcBef>
        <a:spcAft>
          <a:spcPct val="0"/>
        </a:spcAft>
        <a:defRPr sz="5200">
          <a:solidFill>
            <a:schemeClr val="tx1"/>
          </a:solidFill>
          <a:latin typeface="Calibri" panose="020F0502020204030204" pitchFamily="34" charset="0"/>
        </a:defRPr>
      </a:lvl3pPr>
      <a:lvl4pPr algn="ctr" defTabSz="536372" rtl="0" fontAlgn="base">
        <a:spcBef>
          <a:spcPct val="0"/>
        </a:spcBef>
        <a:spcAft>
          <a:spcPct val="0"/>
        </a:spcAft>
        <a:defRPr sz="5200">
          <a:solidFill>
            <a:schemeClr val="tx1"/>
          </a:solidFill>
          <a:latin typeface="Calibri" panose="020F0502020204030204" pitchFamily="34" charset="0"/>
        </a:defRPr>
      </a:lvl4pPr>
      <a:lvl5pPr algn="ctr" defTabSz="536372" rtl="0" fontAlgn="base">
        <a:spcBef>
          <a:spcPct val="0"/>
        </a:spcBef>
        <a:spcAft>
          <a:spcPct val="0"/>
        </a:spcAft>
        <a:defRPr sz="5200">
          <a:solidFill>
            <a:schemeClr val="tx1"/>
          </a:solidFill>
          <a:latin typeface="Calibri" panose="020F0502020204030204" pitchFamily="34" charset="0"/>
        </a:defRPr>
      </a:lvl5pPr>
      <a:lvl6pPr marL="536372" algn="ctr" defTabSz="536372" rtl="0" fontAlgn="base">
        <a:spcBef>
          <a:spcPct val="0"/>
        </a:spcBef>
        <a:spcAft>
          <a:spcPct val="0"/>
        </a:spcAft>
        <a:defRPr sz="5200">
          <a:solidFill>
            <a:schemeClr val="tx1"/>
          </a:solidFill>
          <a:latin typeface="Calibri" panose="020F0502020204030204" pitchFamily="34" charset="0"/>
        </a:defRPr>
      </a:lvl6pPr>
      <a:lvl7pPr marL="1072743" algn="ctr" defTabSz="536372" rtl="0" fontAlgn="base">
        <a:spcBef>
          <a:spcPct val="0"/>
        </a:spcBef>
        <a:spcAft>
          <a:spcPct val="0"/>
        </a:spcAft>
        <a:defRPr sz="5200">
          <a:solidFill>
            <a:schemeClr val="tx1"/>
          </a:solidFill>
          <a:latin typeface="Calibri" panose="020F0502020204030204" pitchFamily="34" charset="0"/>
        </a:defRPr>
      </a:lvl7pPr>
      <a:lvl8pPr marL="1609115" algn="ctr" defTabSz="536372" rtl="0" fontAlgn="base">
        <a:spcBef>
          <a:spcPct val="0"/>
        </a:spcBef>
        <a:spcAft>
          <a:spcPct val="0"/>
        </a:spcAft>
        <a:defRPr sz="5200">
          <a:solidFill>
            <a:schemeClr val="tx1"/>
          </a:solidFill>
          <a:latin typeface="Calibri" panose="020F0502020204030204" pitchFamily="34" charset="0"/>
        </a:defRPr>
      </a:lvl8pPr>
      <a:lvl9pPr marL="2145487" algn="ctr" defTabSz="536372" rtl="0" fontAlgn="base">
        <a:spcBef>
          <a:spcPct val="0"/>
        </a:spcBef>
        <a:spcAft>
          <a:spcPct val="0"/>
        </a:spcAft>
        <a:defRPr sz="5200">
          <a:solidFill>
            <a:schemeClr val="tx1"/>
          </a:solidFill>
          <a:latin typeface="Calibri" panose="020F0502020204030204" pitchFamily="34" charset="0"/>
        </a:defRPr>
      </a:lvl9pPr>
    </p:titleStyle>
    <p:bodyStyle>
      <a:lvl1pPr marL="402279" indent="-402279" algn="l" defTabSz="536372" rtl="0" fontAlgn="base">
        <a:spcBef>
          <a:spcPct val="20000"/>
        </a:spcBef>
        <a:spcAft>
          <a:spcPct val="0"/>
        </a:spcAft>
        <a:buFont typeface="Arial" panose="020B0604020202020204" pitchFamily="34" charset="0"/>
        <a:buChar char="•"/>
        <a:defRPr sz="3800" kern="1200">
          <a:solidFill>
            <a:schemeClr val="tx1"/>
          </a:solidFill>
          <a:latin typeface="+mn-lt"/>
          <a:ea typeface="+mn-ea"/>
          <a:cs typeface="+mn-cs"/>
        </a:defRPr>
      </a:lvl1pPr>
      <a:lvl2pPr marL="871604" indent="-335232" algn="l" defTabSz="536372" rtl="0" fontAlgn="base">
        <a:spcBef>
          <a:spcPct val="20000"/>
        </a:spcBef>
        <a:spcAft>
          <a:spcPct val="0"/>
        </a:spcAft>
        <a:buFont typeface="Arial" panose="020B0604020202020204" pitchFamily="34" charset="0"/>
        <a:buChar char="–"/>
        <a:defRPr sz="3300" kern="1200">
          <a:solidFill>
            <a:schemeClr val="tx1"/>
          </a:solidFill>
          <a:latin typeface="+mn-lt"/>
          <a:ea typeface="+mn-ea"/>
          <a:cs typeface="+mn-cs"/>
        </a:defRPr>
      </a:lvl2pPr>
      <a:lvl3pPr marL="1340929" indent="-268186" algn="l" defTabSz="536372"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877301" indent="-268186" algn="l" defTabSz="536372" rtl="0" fontAlgn="base">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413673" indent="-268186" algn="l" defTabSz="536372" rtl="0" fontAlgn="base">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950045" indent="-268186" algn="l" defTabSz="536372" rtl="0" eaLnBrk="1" latinLnBrk="0" hangingPunct="1">
        <a:spcBef>
          <a:spcPct val="20000"/>
        </a:spcBef>
        <a:buFont typeface="Arial"/>
        <a:buChar char="•"/>
        <a:defRPr sz="2300" kern="1200">
          <a:solidFill>
            <a:schemeClr val="tx1"/>
          </a:solidFill>
          <a:latin typeface="+mn-lt"/>
          <a:ea typeface="+mn-ea"/>
          <a:cs typeface="+mn-cs"/>
        </a:defRPr>
      </a:lvl6pPr>
      <a:lvl7pPr marL="3486416" indent="-268186" algn="l" defTabSz="536372" rtl="0" eaLnBrk="1" latinLnBrk="0" hangingPunct="1">
        <a:spcBef>
          <a:spcPct val="20000"/>
        </a:spcBef>
        <a:buFont typeface="Arial"/>
        <a:buChar char="•"/>
        <a:defRPr sz="2300" kern="1200">
          <a:solidFill>
            <a:schemeClr val="tx1"/>
          </a:solidFill>
          <a:latin typeface="+mn-lt"/>
          <a:ea typeface="+mn-ea"/>
          <a:cs typeface="+mn-cs"/>
        </a:defRPr>
      </a:lvl7pPr>
      <a:lvl8pPr marL="4022788" indent="-268186" algn="l" defTabSz="536372" rtl="0" eaLnBrk="1" latinLnBrk="0" hangingPunct="1">
        <a:spcBef>
          <a:spcPct val="20000"/>
        </a:spcBef>
        <a:buFont typeface="Arial"/>
        <a:buChar char="•"/>
        <a:defRPr sz="2300" kern="1200">
          <a:solidFill>
            <a:schemeClr val="tx1"/>
          </a:solidFill>
          <a:latin typeface="+mn-lt"/>
          <a:ea typeface="+mn-ea"/>
          <a:cs typeface="+mn-cs"/>
        </a:defRPr>
      </a:lvl8pPr>
      <a:lvl9pPr marL="4559160" indent="-268186" algn="l" defTabSz="53637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372" rtl="0" eaLnBrk="1" latinLnBrk="0" hangingPunct="1">
        <a:defRPr sz="2100" kern="1200">
          <a:solidFill>
            <a:schemeClr val="tx1"/>
          </a:solidFill>
          <a:latin typeface="+mn-lt"/>
          <a:ea typeface="+mn-ea"/>
          <a:cs typeface="+mn-cs"/>
        </a:defRPr>
      </a:lvl1pPr>
      <a:lvl2pPr marL="536372" algn="l" defTabSz="536372" rtl="0" eaLnBrk="1" latinLnBrk="0" hangingPunct="1">
        <a:defRPr sz="2100" kern="1200">
          <a:solidFill>
            <a:schemeClr val="tx1"/>
          </a:solidFill>
          <a:latin typeface="+mn-lt"/>
          <a:ea typeface="+mn-ea"/>
          <a:cs typeface="+mn-cs"/>
        </a:defRPr>
      </a:lvl2pPr>
      <a:lvl3pPr marL="1072743" algn="l" defTabSz="536372" rtl="0" eaLnBrk="1" latinLnBrk="0" hangingPunct="1">
        <a:defRPr sz="2100" kern="1200">
          <a:solidFill>
            <a:schemeClr val="tx1"/>
          </a:solidFill>
          <a:latin typeface="+mn-lt"/>
          <a:ea typeface="+mn-ea"/>
          <a:cs typeface="+mn-cs"/>
        </a:defRPr>
      </a:lvl3pPr>
      <a:lvl4pPr marL="1609115" algn="l" defTabSz="536372" rtl="0" eaLnBrk="1" latinLnBrk="0" hangingPunct="1">
        <a:defRPr sz="2100" kern="1200">
          <a:solidFill>
            <a:schemeClr val="tx1"/>
          </a:solidFill>
          <a:latin typeface="+mn-lt"/>
          <a:ea typeface="+mn-ea"/>
          <a:cs typeface="+mn-cs"/>
        </a:defRPr>
      </a:lvl4pPr>
      <a:lvl5pPr marL="2145487" algn="l" defTabSz="536372" rtl="0" eaLnBrk="1" latinLnBrk="0" hangingPunct="1">
        <a:defRPr sz="2100" kern="1200">
          <a:solidFill>
            <a:schemeClr val="tx1"/>
          </a:solidFill>
          <a:latin typeface="+mn-lt"/>
          <a:ea typeface="+mn-ea"/>
          <a:cs typeface="+mn-cs"/>
        </a:defRPr>
      </a:lvl5pPr>
      <a:lvl6pPr marL="2681859" algn="l" defTabSz="536372" rtl="0" eaLnBrk="1" latinLnBrk="0" hangingPunct="1">
        <a:defRPr sz="2100" kern="1200">
          <a:solidFill>
            <a:schemeClr val="tx1"/>
          </a:solidFill>
          <a:latin typeface="+mn-lt"/>
          <a:ea typeface="+mn-ea"/>
          <a:cs typeface="+mn-cs"/>
        </a:defRPr>
      </a:lvl6pPr>
      <a:lvl7pPr marL="3218230" algn="l" defTabSz="536372" rtl="0" eaLnBrk="1" latinLnBrk="0" hangingPunct="1">
        <a:defRPr sz="2100" kern="1200">
          <a:solidFill>
            <a:schemeClr val="tx1"/>
          </a:solidFill>
          <a:latin typeface="+mn-lt"/>
          <a:ea typeface="+mn-ea"/>
          <a:cs typeface="+mn-cs"/>
        </a:defRPr>
      </a:lvl7pPr>
      <a:lvl8pPr marL="3754602" algn="l" defTabSz="536372" rtl="0" eaLnBrk="1" latinLnBrk="0" hangingPunct="1">
        <a:defRPr sz="2100" kern="1200">
          <a:solidFill>
            <a:schemeClr val="tx1"/>
          </a:solidFill>
          <a:latin typeface="+mn-lt"/>
          <a:ea typeface="+mn-ea"/>
          <a:cs typeface="+mn-cs"/>
        </a:defRPr>
      </a:lvl8pPr>
      <a:lvl9pPr marL="4290974" algn="l" defTabSz="5363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914" y="0"/>
            <a:ext cx="4853689" cy="1304946"/>
          </a:xfrm>
          <a:prstGeom prst="rect">
            <a:avLst/>
          </a:prstGeom>
        </p:spPr>
      </p:pic>
      <p:cxnSp>
        <p:nvCxnSpPr>
          <p:cNvPr id="6" name="Rechte verbindingslijn 5"/>
          <p:cNvCxnSpPr/>
          <p:nvPr/>
        </p:nvCxnSpPr>
        <p:spPr>
          <a:xfrm>
            <a:off x="0" y="1318594"/>
            <a:ext cx="9144000" cy="0"/>
          </a:xfrm>
          <a:prstGeom prst="line">
            <a:avLst/>
          </a:prstGeom>
          <a:ln w="28575"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el 1"/>
          <p:cNvSpPr txBox="1">
            <a:spLocks/>
          </p:cNvSpPr>
          <p:nvPr/>
        </p:nvSpPr>
        <p:spPr bwMode="auto">
          <a:xfrm>
            <a:off x="174951" y="2621512"/>
            <a:ext cx="8784976" cy="246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7" rIns="107275" bIns="53637" numCol="1" anchor="ctr" anchorCtr="0" compatLnSpc="1">
            <a:prstTxWarp prst="textNoShape">
              <a:avLst/>
            </a:prstTxWarp>
          </a:bodyPr>
          <a:lstStyle>
            <a:lvl1pPr algn="l" defTabSz="536372" rtl="0" fontAlgn="base">
              <a:spcBef>
                <a:spcPct val="0"/>
              </a:spcBef>
              <a:spcAft>
                <a:spcPct val="0"/>
              </a:spcAft>
              <a:defRPr sz="2400" kern="1200">
                <a:solidFill>
                  <a:schemeClr val="tx1"/>
                </a:solidFill>
                <a:latin typeface="Gill Sans"/>
                <a:ea typeface="+mj-ea"/>
                <a:cs typeface="+mj-cs"/>
              </a:defRPr>
            </a:lvl1pPr>
            <a:lvl2pPr algn="ctr" defTabSz="536372" rtl="0" fontAlgn="base">
              <a:spcBef>
                <a:spcPct val="0"/>
              </a:spcBef>
              <a:spcAft>
                <a:spcPct val="0"/>
              </a:spcAft>
              <a:defRPr sz="5200">
                <a:solidFill>
                  <a:schemeClr val="tx1"/>
                </a:solidFill>
                <a:latin typeface="Calibri" panose="020F0502020204030204" pitchFamily="34" charset="0"/>
              </a:defRPr>
            </a:lvl2pPr>
            <a:lvl3pPr algn="ctr" defTabSz="536372" rtl="0" fontAlgn="base">
              <a:spcBef>
                <a:spcPct val="0"/>
              </a:spcBef>
              <a:spcAft>
                <a:spcPct val="0"/>
              </a:spcAft>
              <a:defRPr sz="5200">
                <a:solidFill>
                  <a:schemeClr val="tx1"/>
                </a:solidFill>
                <a:latin typeface="Calibri" panose="020F0502020204030204" pitchFamily="34" charset="0"/>
              </a:defRPr>
            </a:lvl3pPr>
            <a:lvl4pPr algn="ctr" defTabSz="536372" rtl="0" fontAlgn="base">
              <a:spcBef>
                <a:spcPct val="0"/>
              </a:spcBef>
              <a:spcAft>
                <a:spcPct val="0"/>
              </a:spcAft>
              <a:defRPr sz="5200">
                <a:solidFill>
                  <a:schemeClr val="tx1"/>
                </a:solidFill>
                <a:latin typeface="Calibri" panose="020F0502020204030204" pitchFamily="34" charset="0"/>
              </a:defRPr>
            </a:lvl4pPr>
            <a:lvl5pPr algn="ctr" defTabSz="536372" rtl="0" fontAlgn="base">
              <a:spcBef>
                <a:spcPct val="0"/>
              </a:spcBef>
              <a:spcAft>
                <a:spcPct val="0"/>
              </a:spcAft>
              <a:defRPr sz="5200">
                <a:solidFill>
                  <a:schemeClr val="tx1"/>
                </a:solidFill>
                <a:latin typeface="Calibri" panose="020F0502020204030204" pitchFamily="34" charset="0"/>
              </a:defRPr>
            </a:lvl5pPr>
            <a:lvl6pPr marL="536372" algn="ctr" defTabSz="536372" rtl="0" fontAlgn="base">
              <a:spcBef>
                <a:spcPct val="0"/>
              </a:spcBef>
              <a:spcAft>
                <a:spcPct val="0"/>
              </a:spcAft>
              <a:defRPr sz="5200">
                <a:solidFill>
                  <a:schemeClr val="tx1"/>
                </a:solidFill>
                <a:latin typeface="Calibri" panose="020F0502020204030204" pitchFamily="34" charset="0"/>
              </a:defRPr>
            </a:lvl6pPr>
            <a:lvl7pPr marL="1072743" algn="ctr" defTabSz="536372" rtl="0" fontAlgn="base">
              <a:spcBef>
                <a:spcPct val="0"/>
              </a:spcBef>
              <a:spcAft>
                <a:spcPct val="0"/>
              </a:spcAft>
              <a:defRPr sz="5200">
                <a:solidFill>
                  <a:schemeClr val="tx1"/>
                </a:solidFill>
                <a:latin typeface="Calibri" panose="020F0502020204030204" pitchFamily="34" charset="0"/>
              </a:defRPr>
            </a:lvl7pPr>
            <a:lvl8pPr marL="1609115" algn="ctr" defTabSz="536372" rtl="0" fontAlgn="base">
              <a:spcBef>
                <a:spcPct val="0"/>
              </a:spcBef>
              <a:spcAft>
                <a:spcPct val="0"/>
              </a:spcAft>
              <a:defRPr sz="5200">
                <a:solidFill>
                  <a:schemeClr val="tx1"/>
                </a:solidFill>
                <a:latin typeface="Calibri" panose="020F0502020204030204" pitchFamily="34" charset="0"/>
              </a:defRPr>
            </a:lvl8pPr>
            <a:lvl9pPr marL="2145487" algn="ctr" defTabSz="536372" rtl="0" fontAlgn="base">
              <a:spcBef>
                <a:spcPct val="0"/>
              </a:spcBef>
              <a:spcAft>
                <a:spcPct val="0"/>
              </a:spcAft>
              <a:defRPr sz="5200">
                <a:solidFill>
                  <a:schemeClr val="tx1"/>
                </a:solidFill>
                <a:latin typeface="Calibri" panose="020F0502020204030204" pitchFamily="34" charset="0"/>
              </a:defRPr>
            </a:lvl9pPr>
          </a:lstStyle>
          <a:p>
            <a:pPr algn="ctr"/>
            <a:r>
              <a:rPr lang="nl-NL" sz="4000" dirty="0"/>
              <a:t>Voorjaarsledenvergaderingen 2021</a:t>
            </a:r>
            <a:br>
              <a:rPr lang="nl-NL" sz="4000" dirty="0"/>
            </a:br>
            <a:r>
              <a:rPr lang="nl-NL" sz="4000" dirty="0"/>
              <a:t>KWPN regio’s</a:t>
            </a:r>
          </a:p>
        </p:txBody>
      </p:sp>
    </p:spTree>
    <p:extLst>
      <p:ext uri="{BB962C8B-B14F-4D97-AF65-F5344CB8AC3E}">
        <p14:creationId xmlns:p14="http://schemas.microsoft.com/office/powerpoint/2010/main" val="398041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517396" y="2060849"/>
            <a:ext cx="8206680" cy="35283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nl-NL" sz="3600" dirty="0">
                <a:latin typeface="Gill Sans"/>
              </a:rPr>
            </a:br>
            <a:r>
              <a:rPr lang="nl-NL" sz="3600" dirty="0">
                <a:latin typeface="Gill Sans"/>
              </a:rPr>
              <a:t> </a:t>
            </a:r>
            <a:r>
              <a:rPr lang="nl-NL" sz="4900" dirty="0">
                <a:latin typeface="Gill Sans"/>
              </a:rPr>
              <a:t>Mededelingen vanuit de Fokkerijraad</a:t>
            </a:r>
            <a:br>
              <a:rPr lang="nl-NL" sz="3200" dirty="0">
                <a:latin typeface="Gill Sans"/>
              </a:rPr>
            </a:br>
            <a:endParaRPr lang="nl-NL" sz="3600" dirty="0">
              <a:latin typeface="Gill Sans"/>
            </a:endParaRPr>
          </a:p>
        </p:txBody>
      </p:sp>
    </p:spTree>
    <p:extLst>
      <p:ext uri="{BB962C8B-B14F-4D97-AF65-F5344CB8AC3E}">
        <p14:creationId xmlns:p14="http://schemas.microsoft.com/office/powerpoint/2010/main" val="32775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11</a:t>
            </a:fld>
            <a:endParaRPr lang="en-US" altLang="nl-NL"/>
          </a:p>
        </p:txBody>
      </p:sp>
      <p:sp>
        <p:nvSpPr>
          <p:cNvPr id="2" name="Rectangle 1">
            <a:extLst>
              <a:ext uri="{FF2B5EF4-FFF2-40B4-BE49-F238E27FC236}">
                <a16:creationId xmlns:a16="http://schemas.microsoft.com/office/drawing/2014/main" id="{D2214434-10E8-416A-AB83-36FC3D4AAA38}"/>
              </a:ext>
            </a:extLst>
          </p:cNvPr>
          <p:cNvSpPr/>
          <p:nvPr/>
        </p:nvSpPr>
        <p:spPr>
          <a:xfrm>
            <a:off x="251520" y="3029232"/>
            <a:ext cx="8640960" cy="3970318"/>
          </a:xfrm>
          <a:prstGeom prst="rect">
            <a:avLst/>
          </a:prstGeom>
        </p:spPr>
        <p:txBody>
          <a:bodyPr wrap="square">
            <a:spAutoFit/>
          </a:bodyPr>
          <a:lstStyle/>
          <a:p>
            <a:r>
              <a:rPr lang="nl-NL" b="1" u="sng" dirty="0">
                <a:latin typeface="Calibri" panose="020F0502020204030204" pitchFamily="34" charset="0"/>
                <a:ea typeface="Calibri" panose="020F0502020204030204" pitchFamily="34" charset="0"/>
                <a:cs typeface="Times New Roman" panose="02020603050405020304" pitchFamily="18" charset="0"/>
              </a:rPr>
              <a:t>Oefenavond springen hengsten voor de 1</a:t>
            </a:r>
            <a:r>
              <a:rPr lang="nl-NL" b="1" u="sng" baseline="30000" dirty="0">
                <a:latin typeface="Calibri" panose="020F0502020204030204" pitchFamily="34" charset="0"/>
                <a:ea typeface="Calibri" panose="020F0502020204030204" pitchFamily="34" charset="0"/>
                <a:cs typeface="Times New Roman" panose="02020603050405020304" pitchFamily="18" charset="0"/>
              </a:rPr>
              <a:t>e</a:t>
            </a:r>
            <a:r>
              <a:rPr lang="nl-NL" b="1" u="sng" dirty="0">
                <a:latin typeface="Calibri" panose="020F0502020204030204" pitchFamily="34" charset="0"/>
                <a:ea typeface="Calibri" panose="020F0502020204030204" pitchFamily="34" charset="0"/>
                <a:cs typeface="Times New Roman" panose="02020603050405020304" pitchFamily="18" charset="0"/>
              </a:rPr>
              <a:t> bezichtiging</a:t>
            </a:r>
          </a:p>
          <a:p>
            <a:endParaRPr lang="nl-NL" b="1" u="sng"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Tijdens de eerste bezichtiging dienen hengsten ook vrij te springen. In de afgelopen jaren is het meermalen gebeurd dat er hengsten onvoldoende voorbereid werden gepresenteerd. Enerzijds schaadt dit de beeldvorming van het Gelders paard en anderzijds kan de Hengstenkeuringscommissie onvoldoende inschatten wat de werkelijke kwaliteiten zijn van deze hengsten. Om dit te voorkomen is er tijdens de afgelopen hengstenkeuring een oefenavond georganiseerd. De couloir/hindernissen waren identiek aan wat er gevraagd werd tijdens de eerste bezichtiging. Diverse eigenaren hebben gebruik gemaakt van deze mogelijkheid om hun hengst onder begeleiding te trainen. Wij denken dat dit een duidelijke meerwaarde heeft gehad tijdens de officiële presentatie en het voornemen is dus om ook komende hengstenkeuring de inzenders deze mogelijkheid weer te bieden.</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Rectangle 2">
            <a:extLst>
              <a:ext uri="{FF2B5EF4-FFF2-40B4-BE49-F238E27FC236}">
                <a16:creationId xmlns:a16="http://schemas.microsoft.com/office/drawing/2014/main" id="{522A0F0A-73A6-4848-ACB8-E8452F9EBAC3}"/>
              </a:ext>
            </a:extLst>
          </p:cNvPr>
          <p:cNvSpPr/>
          <p:nvPr/>
        </p:nvSpPr>
        <p:spPr>
          <a:xfrm>
            <a:off x="323528" y="1484784"/>
            <a:ext cx="8640960" cy="2862322"/>
          </a:xfrm>
          <a:prstGeom prst="rect">
            <a:avLst/>
          </a:prstGeom>
        </p:spPr>
        <p:txBody>
          <a:bodyPr wrap="square">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Hengsten selectie traject 2020/2021</a:t>
            </a:r>
            <a:br>
              <a:rPr lang="nl-NL" b="1" dirty="0">
                <a:latin typeface="Calibri" panose="020F0502020204030204" pitchFamily="34" charset="0"/>
                <a:ea typeface="Calibri" panose="020F0502020204030204" pitchFamily="34" charset="0"/>
                <a:cs typeface="Times New Roman" panose="02020603050405020304" pitchFamily="18" charset="0"/>
              </a:rPr>
            </a:br>
            <a:br>
              <a:rPr lang="nl-NL" b="1" dirty="0">
                <a:latin typeface="Calibri" panose="020F0502020204030204" pitchFamily="34" charset="0"/>
                <a:ea typeface="Calibri" panose="020F0502020204030204" pitchFamily="34" charset="0"/>
                <a:cs typeface="Times New Roman" panose="02020603050405020304" pitchFamily="18" charset="0"/>
              </a:rPr>
            </a:br>
            <a:r>
              <a:rPr lang="nl-NL" dirty="0"/>
              <a:t>Voor het Hengsten selectie traject Gelders Paard 2020/2021 zijn we met twee pilots gestart. Beide pilots zijn inmiddels geëvalueerd en er is besloten om hier een vervolg aan te geven.</a:t>
            </a:r>
          </a:p>
          <a:p>
            <a:br>
              <a:rPr lang="nl-NL" b="1" dirty="0">
                <a:latin typeface="Calibri" panose="020F0502020204030204" pitchFamily="34" charset="0"/>
                <a:ea typeface="Calibri" panose="020F0502020204030204" pitchFamily="34" charset="0"/>
                <a:cs typeface="Times New Roman" panose="02020603050405020304" pitchFamily="18" charset="0"/>
              </a:rPr>
            </a:br>
            <a:br>
              <a:rPr lang="nl-NL" b="1" dirty="0">
                <a:latin typeface="Calibri" panose="020F0502020204030204" pitchFamily="34" charset="0"/>
                <a:ea typeface="Calibri" panose="020F0502020204030204" pitchFamily="34" charset="0"/>
                <a:cs typeface="Times New Roman" panose="02020603050405020304" pitchFamily="18" charset="0"/>
              </a:rPr>
            </a:br>
            <a:br>
              <a:rPr lang="nl-NL" b="1"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Tree>
    <p:extLst>
      <p:ext uri="{BB962C8B-B14F-4D97-AF65-F5344CB8AC3E}">
        <p14:creationId xmlns:p14="http://schemas.microsoft.com/office/powerpoint/2010/main" val="293634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12</a:t>
            </a:fld>
            <a:endParaRPr lang="en-US" altLang="nl-NL"/>
          </a:p>
        </p:txBody>
      </p:sp>
      <p:sp>
        <p:nvSpPr>
          <p:cNvPr id="2" name="Rectangle 1">
            <a:extLst>
              <a:ext uri="{FF2B5EF4-FFF2-40B4-BE49-F238E27FC236}">
                <a16:creationId xmlns:a16="http://schemas.microsoft.com/office/drawing/2014/main" id="{D2214434-10E8-416A-AB83-36FC3D4AAA38}"/>
              </a:ext>
            </a:extLst>
          </p:cNvPr>
          <p:cNvSpPr/>
          <p:nvPr/>
        </p:nvSpPr>
        <p:spPr>
          <a:xfrm>
            <a:off x="314871" y="1959340"/>
            <a:ext cx="8640960" cy="4247317"/>
          </a:xfrm>
          <a:prstGeom prst="rect">
            <a:avLst/>
          </a:prstGeom>
        </p:spPr>
        <p:txBody>
          <a:bodyPr wrap="square">
            <a:spAutoFit/>
          </a:bodyPr>
          <a:lstStyle/>
          <a:p>
            <a:r>
              <a:rPr lang="nl-NL" b="1" u="sng" dirty="0" err="1">
                <a:latin typeface="Calibri" panose="020F0502020204030204" pitchFamily="34" charset="0"/>
                <a:ea typeface="Calibri" panose="020F0502020204030204" pitchFamily="34" charset="0"/>
                <a:cs typeface="Times New Roman" panose="02020603050405020304" pitchFamily="18" charset="0"/>
              </a:rPr>
              <a:t>Longeren</a:t>
            </a:r>
            <a:r>
              <a:rPr lang="nl-NL" b="1" u="sng" dirty="0">
                <a:latin typeface="Calibri" panose="020F0502020204030204" pitchFamily="34" charset="0"/>
                <a:ea typeface="Calibri" panose="020F0502020204030204" pitchFamily="34" charset="0"/>
                <a:cs typeface="Times New Roman" panose="02020603050405020304" pitchFamily="18" charset="0"/>
              </a:rPr>
              <a:t> van de hengsten tussen de 1</a:t>
            </a:r>
            <a:r>
              <a:rPr lang="nl-NL" b="1" u="sng" baseline="30000" dirty="0">
                <a:latin typeface="Calibri" panose="020F0502020204030204" pitchFamily="34" charset="0"/>
                <a:ea typeface="Calibri" panose="020F0502020204030204" pitchFamily="34" charset="0"/>
                <a:cs typeface="Times New Roman" panose="02020603050405020304" pitchFamily="18" charset="0"/>
              </a:rPr>
              <a:t>e</a:t>
            </a:r>
            <a:r>
              <a:rPr lang="nl-NL" b="1" u="sng" dirty="0">
                <a:latin typeface="Calibri" panose="020F0502020204030204" pitchFamily="34" charset="0"/>
                <a:ea typeface="Calibri" panose="020F0502020204030204" pitchFamily="34" charset="0"/>
                <a:cs typeface="Times New Roman" panose="02020603050405020304" pitchFamily="18" charset="0"/>
              </a:rPr>
              <a:t> en 2</a:t>
            </a:r>
            <a:r>
              <a:rPr lang="nl-NL" b="1" u="sng" baseline="30000" dirty="0">
                <a:latin typeface="Calibri" panose="020F0502020204030204" pitchFamily="34" charset="0"/>
                <a:ea typeface="Calibri" panose="020F0502020204030204" pitchFamily="34" charset="0"/>
                <a:cs typeface="Times New Roman" panose="02020603050405020304" pitchFamily="18" charset="0"/>
              </a:rPr>
              <a:t>e</a:t>
            </a:r>
            <a:r>
              <a:rPr lang="nl-NL" b="1" u="sng" dirty="0">
                <a:latin typeface="Calibri" panose="020F0502020204030204" pitchFamily="34" charset="0"/>
                <a:ea typeface="Calibri" panose="020F0502020204030204" pitchFamily="34" charset="0"/>
                <a:cs typeface="Times New Roman" panose="02020603050405020304" pitchFamily="18" charset="0"/>
              </a:rPr>
              <a:t> bezichtiging</a:t>
            </a:r>
          </a:p>
          <a:p>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Meermalen is de wens uitgesproken bij de selectie van de dressuurhengsten om ook het </a:t>
            </a:r>
            <a:r>
              <a:rPr lang="nl-NL" dirty="0" err="1">
                <a:latin typeface="Calibri" panose="020F0502020204030204" pitchFamily="34" charset="0"/>
                <a:ea typeface="Calibri" panose="020F0502020204030204" pitchFamily="34" charset="0"/>
                <a:cs typeface="Times New Roman" panose="02020603050405020304" pitchFamily="18" charset="0"/>
              </a:rPr>
              <a:t>longeren</a:t>
            </a:r>
            <a:r>
              <a:rPr lang="nl-NL" dirty="0">
                <a:latin typeface="Calibri" panose="020F0502020204030204" pitchFamily="34" charset="0"/>
                <a:ea typeface="Calibri" panose="020F0502020204030204" pitchFamily="34" charset="0"/>
                <a:cs typeface="Times New Roman" panose="02020603050405020304" pitchFamily="18" charset="0"/>
              </a:rPr>
              <a:t> onderdeel van de selectie te maken. Sinds vorig jaar is dit geïntroduceerd en heeft naar nu blijkt ook een meerwaarde. In het verlengde hiervan heeft de Fokkerijraad Gelders paard voorgesteld om dit ook bij deze fokrichting in te voeren. Afgelopen hengstenkeuring is dit in de vorm van een pilot geïntegreerd in het selectieproces. Belangrijk is dat de hengsten goed getraind zijn en geconcentreerd en ontspannen hun werk kunnen doen. De hengsten worden bij het </a:t>
            </a:r>
            <a:r>
              <a:rPr lang="nl-NL" dirty="0" err="1">
                <a:latin typeface="Calibri" panose="020F0502020204030204" pitchFamily="34" charset="0"/>
                <a:ea typeface="Calibri" panose="020F0502020204030204" pitchFamily="34" charset="0"/>
                <a:cs typeface="Times New Roman" panose="02020603050405020304" pitchFamily="18" charset="0"/>
              </a:rPr>
              <a:t>longeren</a:t>
            </a:r>
            <a:r>
              <a:rPr lang="nl-NL" dirty="0">
                <a:latin typeface="Calibri" panose="020F0502020204030204" pitchFamily="34" charset="0"/>
                <a:ea typeface="Calibri" panose="020F0502020204030204" pitchFamily="34" charset="0"/>
                <a:cs typeface="Times New Roman" panose="02020603050405020304" pitchFamily="18" charset="0"/>
              </a:rPr>
              <a:t> licht bijgezet waardoor er een goed beeld ontstaat van de bewegingstechniek, de balans en de houding, bij lichte aanspanning,  van de aangeboden hengsten. De eerste indrukken zijn positief en het voornemen is om het </a:t>
            </a:r>
            <a:r>
              <a:rPr lang="nl-NL" dirty="0" err="1">
                <a:latin typeface="Calibri" panose="020F0502020204030204" pitchFamily="34" charset="0"/>
                <a:ea typeface="Calibri" panose="020F0502020204030204" pitchFamily="34" charset="0"/>
                <a:cs typeface="Times New Roman" panose="02020603050405020304" pitchFamily="18" charset="0"/>
              </a:rPr>
              <a:t>longeren</a:t>
            </a:r>
            <a:r>
              <a:rPr lang="nl-NL" dirty="0">
                <a:latin typeface="Calibri" panose="020F0502020204030204" pitchFamily="34" charset="0"/>
                <a:ea typeface="Calibri" panose="020F0502020204030204" pitchFamily="34" charset="0"/>
                <a:cs typeface="Times New Roman" panose="02020603050405020304" pitchFamily="18" charset="0"/>
              </a:rPr>
              <a:t> ook komend jaar weer op te nemen in het selectieproces.</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a:p>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Rectangle 2">
            <a:extLst>
              <a:ext uri="{FF2B5EF4-FFF2-40B4-BE49-F238E27FC236}">
                <a16:creationId xmlns:a16="http://schemas.microsoft.com/office/drawing/2014/main" id="{522A0F0A-73A6-4848-ACB8-E8452F9EBAC3}"/>
              </a:ext>
            </a:extLst>
          </p:cNvPr>
          <p:cNvSpPr/>
          <p:nvPr/>
        </p:nvSpPr>
        <p:spPr>
          <a:xfrm>
            <a:off x="314871" y="1412776"/>
            <a:ext cx="4572000" cy="646331"/>
          </a:xfrm>
          <a:prstGeom prst="rect">
            <a:avLst/>
          </a:prstGeom>
        </p:spPr>
        <p:txBody>
          <a:bodyPr>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Hengsten selectie traject 2020/2021</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Tree>
    <p:extLst>
      <p:ext uri="{BB962C8B-B14F-4D97-AF65-F5344CB8AC3E}">
        <p14:creationId xmlns:p14="http://schemas.microsoft.com/office/powerpoint/2010/main" val="304860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13</a:t>
            </a:fld>
            <a:endParaRPr lang="en-US" altLang="nl-NL"/>
          </a:p>
        </p:txBody>
      </p:sp>
      <p:sp>
        <p:nvSpPr>
          <p:cNvPr id="2" name="Rectangle 1">
            <a:extLst>
              <a:ext uri="{FF2B5EF4-FFF2-40B4-BE49-F238E27FC236}">
                <a16:creationId xmlns:a16="http://schemas.microsoft.com/office/drawing/2014/main" id="{D2214434-10E8-416A-AB83-36FC3D4AAA38}"/>
              </a:ext>
            </a:extLst>
          </p:cNvPr>
          <p:cNvSpPr/>
          <p:nvPr/>
        </p:nvSpPr>
        <p:spPr>
          <a:xfrm>
            <a:off x="300410" y="1487836"/>
            <a:ext cx="8640960" cy="4801314"/>
          </a:xfrm>
          <a:prstGeom prst="rect">
            <a:avLst/>
          </a:prstGeom>
        </p:spPr>
        <p:txBody>
          <a:bodyPr wrap="square">
            <a:spAutoFit/>
          </a:bodyPr>
          <a:lstStyle/>
          <a:p>
            <a:br>
              <a:rPr lang="nl-NL" dirty="0">
                <a:latin typeface="Calibri" panose="020F0502020204030204" pitchFamily="34" charset="0"/>
                <a:ea typeface="Calibri" panose="020F0502020204030204" pitchFamily="34" charset="0"/>
                <a:cs typeface="Times New Roman" panose="02020603050405020304" pitchFamily="18" charset="0"/>
              </a:rPr>
            </a:br>
            <a:r>
              <a:rPr lang="nl-NL" b="1" u="sng" dirty="0">
                <a:latin typeface="Calibri" panose="020F0502020204030204" pitchFamily="34" charset="0"/>
                <a:ea typeface="Calibri" panose="020F0502020204030204" pitchFamily="34" charset="0"/>
                <a:cs typeface="Times New Roman" panose="02020603050405020304" pitchFamily="18" charset="0"/>
              </a:rPr>
              <a:t>Hengsten buiten testen tijdens het verrichtingsonderzoek</a:t>
            </a:r>
            <a:br>
              <a:rPr lang="nl-NL" b="1" u="sng"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De fokrichting Gelders paard staat bekend om zijn veelzijdigheid. Doel is in deze typefokkerij dat paarden op velerlei manieren ingezet kunnen worden waarbij er hoge eisen worden gesteld aan de rijdbaarheid, instelling en het karakter in algemene zin. De selectie van hengsten vond altijd plaats in een </a:t>
            </a:r>
            <a:r>
              <a:rPr lang="nl-NL" dirty="0" err="1">
                <a:latin typeface="Calibri" panose="020F0502020204030204" pitchFamily="34" charset="0"/>
                <a:ea typeface="Calibri" panose="020F0502020204030204" pitchFamily="34" charset="0"/>
                <a:cs typeface="Times New Roman" panose="02020603050405020304" pitchFamily="18" charset="0"/>
              </a:rPr>
              <a:t>binnenpiste</a:t>
            </a:r>
            <a:r>
              <a:rPr lang="nl-NL" dirty="0">
                <a:latin typeface="Calibri" panose="020F0502020204030204" pitchFamily="34" charset="0"/>
                <a:ea typeface="Calibri" panose="020F0502020204030204" pitchFamily="34" charset="0"/>
                <a:cs typeface="Times New Roman" panose="02020603050405020304" pitchFamily="18" charset="0"/>
              </a:rPr>
              <a:t> en concentreerde zich voornamelijk op het gereden zijn/springen onder het zadel en een aangespannen gedeelte. Veel Gelderse paarden worden gebruikt voor de recreatieve sport. Dit vind veelal in buitenlucht plaats. In dat licht gezien is besloten om ook de hengsten meerdere malen in de buitenlucht onder vreemde omstandigheden te testen om zo hun instelling/karakter te kunnen toetsen. Het buitenterrein van het Nederlands Hippisch Centrum leent zich hier uitstekend voor en gebleken is dat dit een duidelijke meerwaarde heeft in de verrichtingstest. Om de KWPN leden een indruk te geven wat de hengsten zoal buiten moeten doen zijn er bij meerdere beoordelingen video opnamen gemaakt die geplaatst zijn op de KWPN website.</a:t>
            </a:r>
            <a:br>
              <a:rPr lang="nl-NL"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nl-NL" dirty="0">
              <a:highlight>
                <a:srgbClr val="FFFF00"/>
              </a:highlight>
            </a:endParaRPr>
          </a:p>
        </p:txBody>
      </p:sp>
      <p:sp>
        <p:nvSpPr>
          <p:cNvPr id="3" name="Rectangle 2">
            <a:extLst>
              <a:ext uri="{FF2B5EF4-FFF2-40B4-BE49-F238E27FC236}">
                <a16:creationId xmlns:a16="http://schemas.microsoft.com/office/drawing/2014/main" id="{522A0F0A-73A6-4848-ACB8-E8452F9EBAC3}"/>
              </a:ext>
            </a:extLst>
          </p:cNvPr>
          <p:cNvSpPr/>
          <p:nvPr/>
        </p:nvSpPr>
        <p:spPr>
          <a:xfrm>
            <a:off x="300410" y="764704"/>
            <a:ext cx="4572000" cy="646331"/>
          </a:xfrm>
          <a:prstGeom prst="rect">
            <a:avLst/>
          </a:prstGeom>
        </p:spPr>
        <p:txBody>
          <a:bodyPr>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Hengsten selectie traject 2020/2021</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Tree>
    <p:extLst>
      <p:ext uri="{BB962C8B-B14F-4D97-AF65-F5344CB8AC3E}">
        <p14:creationId xmlns:p14="http://schemas.microsoft.com/office/powerpoint/2010/main" val="330070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14</a:t>
            </a:fld>
            <a:endParaRPr lang="en-US" altLang="nl-NL"/>
          </a:p>
        </p:txBody>
      </p:sp>
      <p:sp>
        <p:nvSpPr>
          <p:cNvPr id="2" name="Rectangle 1">
            <a:extLst>
              <a:ext uri="{FF2B5EF4-FFF2-40B4-BE49-F238E27FC236}">
                <a16:creationId xmlns:a16="http://schemas.microsoft.com/office/drawing/2014/main" id="{21B1BA96-52D1-41FD-833B-A73153AFFEE6}"/>
              </a:ext>
            </a:extLst>
          </p:cNvPr>
          <p:cNvSpPr/>
          <p:nvPr/>
        </p:nvSpPr>
        <p:spPr>
          <a:xfrm>
            <a:off x="189856" y="760633"/>
            <a:ext cx="8496944" cy="3970318"/>
          </a:xfrm>
          <a:prstGeom prst="rect">
            <a:avLst/>
          </a:prstGeom>
        </p:spPr>
        <p:txBody>
          <a:bodyPr wrap="square">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Keuringsseizoen 2021</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b="1" dirty="0">
                <a:latin typeface="Calibri" panose="020F0502020204030204" pitchFamily="34" charset="0"/>
                <a:ea typeface="Calibri" panose="020F0502020204030204" pitchFamily="34" charset="0"/>
                <a:cs typeface="Times New Roman" panose="02020603050405020304" pitchFamily="18" charset="0"/>
              </a:rPr>
              <a:t>Stamboekkeuring</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stamboekmerries komen voor graadverhoging op de stamboekkeuring niet op </a:t>
            </a:r>
            <a:r>
              <a:rPr lang="nl-NL" dirty="0" err="1">
                <a:latin typeface="Calibri" panose="020F0502020204030204" pitchFamily="34" charset="0"/>
                <a:ea typeface="Calibri" panose="020F0502020204030204" pitchFamily="34" charset="0"/>
                <a:cs typeface="Times New Roman" panose="02020603050405020304" pitchFamily="18" charset="0"/>
              </a:rPr>
              <a:t>DvhGP</a:t>
            </a:r>
            <a:r>
              <a:rPr lang="nl-NL" dirty="0">
                <a:latin typeface="Calibri" panose="020F0502020204030204" pitchFamily="34" charset="0"/>
                <a:ea typeface="Calibri" panose="020F0502020204030204" pitchFamily="34" charset="0"/>
                <a:cs typeface="Times New Roman" panose="02020603050405020304" pitchFamily="18" charset="0"/>
              </a:rPr>
              <a:t>.</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Fokkerijraad buigt zich over de opsplitsing  exterieur op scoreformulier in en ‘type’ en ‘correctheid exterieur’. </a:t>
            </a:r>
            <a:r>
              <a:rPr lang="nl-NL" i="1" dirty="0">
                <a:latin typeface="Calibri" panose="020F0502020204030204" pitchFamily="34" charset="0"/>
                <a:ea typeface="Calibri" panose="020F0502020204030204" pitchFamily="34" charset="0"/>
                <a:cs typeface="Times New Roman" panose="02020603050405020304" pitchFamily="18" charset="0"/>
              </a:rPr>
              <a:t>(Vervolgens zal dit als advies richting het Algemeen bestuur gaan waarna dit door de ledenraad goedgekeurd moet worden)</a:t>
            </a:r>
            <a:br>
              <a:rPr lang="nl-NL" i="1"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b="1" dirty="0">
                <a:latin typeface="Calibri" panose="020F0502020204030204" pitchFamily="34" charset="0"/>
                <a:ea typeface="Calibri" panose="020F0502020204030204" pitchFamily="34" charset="0"/>
                <a:cs typeface="Times New Roman" panose="02020603050405020304" pitchFamily="18" charset="0"/>
              </a:rPr>
              <a:t>Dag van het Gelders Paard</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stermerries met een sportpredicaat die voor graadverhoging komen, worden eerst op het straatje beoordeeld. Daarna krijgen ze groen licht of ze door mogen voor beweging aan de hand in de ring.</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veulens worden op kwaliteit geplaatst.</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Rectangle 2">
            <a:extLst>
              <a:ext uri="{FF2B5EF4-FFF2-40B4-BE49-F238E27FC236}">
                <a16:creationId xmlns:a16="http://schemas.microsoft.com/office/drawing/2014/main" id="{440514D1-1535-4FF4-AE74-6C2A48113FA1}"/>
              </a:ext>
            </a:extLst>
          </p:cNvPr>
          <p:cNvSpPr/>
          <p:nvPr/>
        </p:nvSpPr>
        <p:spPr>
          <a:xfrm>
            <a:off x="189856" y="4422637"/>
            <a:ext cx="8363272" cy="2308324"/>
          </a:xfrm>
          <a:prstGeom prst="rect">
            <a:avLst/>
          </a:prstGeom>
        </p:spPr>
        <p:txBody>
          <a:bodyPr wrap="square">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IBOP</a:t>
            </a:r>
            <a:br>
              <a:rPr lang="nl-NL" b="1"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Mogelijkheid bieden om ster/sport merries tijdens de stamboekkeuring, na afloop van de IBOP; voor graadverhoging in aanmerking te laten komen zonder ze aan de IBOP deel nemen. </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Mogelijkheid om een merrie na de IBOP (aanlegtest) te bevorderen tot keurmerrie.</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Begeleiding tijdens het aangespannen gedeelte.</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Tree>
    <p:extLst>
      <p:ext uri="{BB962C8B-B14F-4D97-AF65-F5344CB8AC3E}">
        <p14:creationId xmlns:p14="http://schemas.microsoft.com/office/powerpoint/2010/main" val="307699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15</a:t>
            </a:fld>
            <a:endParaRPr lang="en-US" altLang="nl-NL"/>
          </a:p>
        </p:txBody>
      </p:sp>
      <p:sp>
        <p:nvSpPr>
          <p:cNvPr id="2" name="Rectangle 1">
            <a:extLst>
              <a:ext uri="{FF2B5EF4-FFF2-40B4-BE49-F238E27FC236}">
                <a16:creationId xmlns:a16="http://schemas.microsoft.com/office/drawing/2014/main" id="{FE11F889-84AC-4A6D-9C20-0CC17EE682FA}"/>
              </a:ext>
            </a:extLst>
          </p:cNvPr>
          <p:cNvSpPr/>
          <p:nvPr/>
        </p:nvSpPr>
        <p:spPr>
          <a:xfrm>
            <a:off x="107504" y="1700808"/>
            <a:ext cx="8424936" cy="2862322"/>
          </a:xfrm>
          <a:prstGeom prst="rect">
            <a:avLst/>
          </a:prstGeom>
        </p:spPr>
        <p:txBody>
          <a:bodyPr wrap="square">
            <a:spAutoFit/>
          </a:bodyPr>
          <a:lstStyle/>
          <a:p>
            <a:r>
              <a:rPr lang="nl-NL" b="1" u="sng" dirty="0">
                <a:latin typeface="Calibri" panose="020F0502020204030204" pitchFamily="34" charset="0"/>
                <a:ea typeface="Calibri" panose="020F0502020204030204" pitchFamily="34" charset="0"/>
                <a:cs typeface="Times New Roman" panose="02020603050405020304" pitchFamily="18" charset="0"/>
              </a:rPr>
              <a:t>Organiseren zodra het weer kan </a:t>
            </a:r>
            <a:r>
              <a:rPr lang="nl-NL" b="1" u="sng" dirty="0" err="1">
                <a:latin typeface="Calibri" panose="020F0502020204030204" pitchFamily="34" charset="0"/>
                <a:ea typeface="Calibri" panose="020F0502020204030204" pitchFamily="34" charset="0"/>
                <a:cs typeface="Times New Roman" panose="02020603050405020304" pitchFamily="18" charset="0"/>
              </a:rPr>
              <a:t>ivm</a:t>
            </a:r>
            <a:r>
              <a:rPr lang="nl-NL" b="1" u="sng" dirty="0">
                <a:latin typeface="Calibri" panose="020F0502020204030204" pitchFamily="34" charset="0"/>
                <a:ea typeface="Calibri" panose="020F0502020204030204" pitchFamily="34" charset="0"/>
                <a:cs typeface="Times New Roman" panose="02020603050405020304" pitchFamily="18" charset="0"/>
              </a:rPr>
              <a:t> corona</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Een dag ‘paarden beoordelen’ </a:t>
            </a:r>
            <a:r>
              <a:rPr lang="nl-NL" dirty="0" err="1">
                <a:latin typeface="Calibri" panose="020F0502020204030204" pitchFamily="34" charset="0"/>
                <a:ea typeface="Calibri" panose="020F0502020204030204" pitchFamily="34" charset="0"/>
                <a:cs typeface="Times New Roman" panose="02020603050405020304" pitchFamily="18" charset="0"/>
              </a:rPr>
              <a:t>olv</a:t>
            </a:r>
            <a:r>
              <a:rPr lang="nl-NL" dirty="0">
                <a:latin typeface="Calibri" panose="020F0502020204030204" pitchFamily="34" charset="0"/>
                <a:ea typeface="Calibri" panose="020F0502020204030204" pitchFamily="34" charset="0"/>
                <a:cs typeface="Times New Roman" panose="02020603050405020304" pitchFamily="18" charset="0"/>
              </a:rPr>
              <a:t> Wim Versteeg</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bijeenkomst oude/nieuwe/gewenste bloedlijnen GP</a:t>
            </a:r>
          </a:p>
          <a:p>
            <a:br>
              <a:rPr lang="nl-NL" dirty="0">
                <a:latin typeface="Calibri" panose="020F0502020204030204" pitchFamily="34" charset="0"/>
                <a:ea typeface="Calibri" panose="020F0502020204030204" pitchFamily="34" charset="0"/>
                <a:cs typeface="Times New Roman" panose="02020603050405020304" pitchFamily="18" charset="0"/>
              </a:rPr>
            </a:br>
            <a:r>
              <a:rPr lang="nl-NL" b="1" u="sng" dirty="0" err="1">
                <a:latin typeface="Calibri" panose="020F0502020204030204" pitchFamily="34" charset="0"/>
                <a:ea typeface="Calibri" panose="020F0502020204030204" pitchFamily="34" charset="0"/>
                <a:cs typeface="Times New Roman" panose="02020603050405020304" pitchFamily="18" charset="0"/>
              </a:rPr>
              <a:t>Hengstekeurings</a:t>
            </a:r>
            <a:r>
              <a:rPr lang="nl-NL" b="1" u="sng" dirty="0">
                <a:latin typeface="Calibri" panose="020F0502020204030204" pitchFamily="34" charset="0"/>
                <a:ea typeface="Calibri" panose="020F0502020204030204" pitchFamily="34" charset="0"/>
                <a:cs typeface="Times New Roman" panose="02020603050405020304" pitchFamily="18" charset="0"/>
              </a:rPr>
              <a:t> Commissie</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Het termijn van Arie </a:t>
            </a:r>
            <a:r>
              <a:rPr lang="nl-NL" dirty="0" err="1">
                <a:latin typeface="Calibri" panose="020F0502020204030204" pitchFamily="34" charset="0"/>
                <a:ea typeface="Calibri" panose="020F0502020204030204" pitchFamily="34" charset="0"/>
                <a:cs typeface="Times New Roman" panose="02020603050405020304" pitchFamily="18" charset="0"/>
              </a:rPr>
              <a:t>Hamoen</a:t>
            </a:r>
            <a:r>
              <a:rPr lang="nl-NL" dirty="0">
                <a:latin typeface="Calibri" panose="020F0502020204030204" pitchFamily="34" charset="0"/>
                <a:ea typeface="Calibri" panose="020F0502020204030204" pitchFamily="34" charset="0"/>
                <a:cs typeface="Times New Roman" panose="02020603050405020304" pitchFamily="18" charset="0"/>
              </a:rPr>
              <a:t> is verlengd tot januari 2024.</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517396" y="2060849"/>
            <a:ext cx="8206680" cy="35283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nl-NL" sz="3600" dirty="0">
                <a:latin typeface="Gill Sans"/>
              </a:rPr>
            </a:br>
            <a:r>
              <a:rPr lang="nl-NL" sz="3600" dirty="0">
                <a:latin typeface="Gill Sans"/>
              </a:rPr>
              <a:t> </a:t>
            </a:r>
            <a:r>
              <a:rPr lang="nl-NL" sz="4900" dirty="0">
                <a:latin typeface="Gill Sans"/>
              </a:rPr>
              <a:t>Mededelingen vanuit Inspectie</a:t>
            </a:r>
            <a:br>
              <a:rPr lang="nl-NL" sz="3200" dirty="0">
                <a:latin typeface="Gill Sans"/>
              </a:rPr>
            </a:br>
            <a:endParaRPr lang="nl-NL" sz="3600" dirty="0">
              <a:latin typeface="Gill Sans"/>
            </a:endParaRPr>
          </a:p>
        </p:txBody>
      </p:sp>
    </p:spTree>
    <p:extLst>
      <p:ext uri="{BB962C8B-B14F-4D97-AF65-F5344CB8AC3E}">
        <p14:creationId xmlns:p14="http://schemas.microsoft.com/office/powerpoint/2010/main" val="77642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17</a:t>
            </a:fld>
            <a:endParaRPr lang="en-US" altLang="nl-NL"/>
          </a:p>
        </p:txBody>
      </p:sp>
      <p:sp>
        <p:nvSpPr>
          <p:cNvPr id="2" name="Rectangle 1">
            <a:extLst>
              <a:ext uri="{FF2B5EF4-FFF2-40B4-BE49-F238E27FC236}">
                <a16:creationId xmlns:a16="http://schemas.microsoft.com/office/drawing/2014/main" id="{D2214434-10E8-416A-AB83-36FC3D4AAA38}"/>
              </a:ext>
            </a:extLst>
          </p:cNvPr>
          <p:cNvSpPr/>
          <p:nvPr/>
        </p:nvSpPr>
        <p:spPr>
          <a:xfrm>
            <a:off x="314871" y="1959340"/>
            <a:ext cx="8640960" cy="3970318"/>
          </a:xfrm>
          <a:prstGeom prst="rect">
            <a:avLst/>
          </a:prstGeom>
        </p:spPr>
        <p:txBody>
          <a:bodyPr wrap="square">
            <a:sp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Tijdens de eerste bezichtiging werden er zeven hengsten aangemeld voor de fokrichting Gelders paard. Hiervan werden er twee aangewezen voor de tweede bezichtiging. Dit waren driejarige zonen van Imposant EM en Elton. Tijdens de nakeuring werden nog twee hengsten gepresenteerd: een driejarige </a:t>
            </a:r>
            <a:r>
              <a:rPr lang="nl-NL" dirty="0" err="1">
                <a:latin typeface="Calibri" panose="020F0502020204030204" pitchFamily="34" charset="0"/>
                <a:ea typeface="Calibri" panose="020F0502020204030204" pitchFamily="34" charset="0"/>
                <a:cs typeface="Times New Roman" panose="02020603050405020304" pitchFamily="18" charset="0"/>
              </a:rPr>
              <a:t>Edmundo</a:t>
            </a:r>
            <a:r>
              <a:rPr lang="nl-NL" dirty="0">
                <a:latin typeface="Calibri" panose="020F0502020204030204" pitchFamily="34" charset="0"/>
                <a:ea typeface="Calibri" panose="020F0502020204030204" pitchFamily="34" charset="0"/>
                <a:cs typeface="Times New Roman" panose="02020603050405020304" pitchFamily="18" charset="0"/>
              </a:rPr>
              <a:t> en een zesjarige zoon van </a:t>
            </a:r>
            <a:r>
              <a:rPr lang="nl-NL" dirty="0" err="1">
                <a:latin typeface="Calibri" panose="020F0502020204030204" pitchFamily="34" charset="0"/>
                <a:ea typeface="Calibri" panose="020F0502020204030204" pitchFamily="34" charset="0"/>
                <a:cs typeface="Times New Roman" panose="02020603050405020304" pitchFamily="18" charset="0"/>
              </a:rPr>
              <a:t>Recruut</a:t>
            </a:r>
            <a:r>
              <a:rPr lang="nl-NL" dirty="0">
                <a:latin typeface="Calibri" panose="020F0502020204030204" pitchFamily="34" charset="0"/>
                <a:ea typeface="Calibri" panose="020F0502020204030204" pitchFamily="34" charset="0"/>
                <a:cs typeface="Times New Roman" panose="02020603050405020304" pitchFamily="18" charset="0"/>
              </a:rPr>
              <a:t>. Beide hengsten werden aangewezen voor de tweede bezichtiging. Vanwege zijn leeftijd moest de </a:t>
            </a:r>
            <a:r>
              <a:rPr lang="nl-NL" dirty="0" err="1">
                <a:latin typeface="Calibri" panose="020F0502020204030204" pitchFamily="34" charset="0"/>
                <a:ea typeface="Calibri" panose="020F0502020204030204" pitchFamily="34" charset="0"/>
                <a:cs typeface="Times New Roman" panose="02020603050405020304" pitchFamily="18" charset="0"/>
              </a:rPr>
              <a:t>Recruut</a:t>
            </a:r>
            <a:r>
              <a:rPr lang="nl-NL" dirty="0">
                <a:latin typeface="Calibri" panose="020F0502020204030204" pitchFamily="34" charset="0"/>
                <a:ea typeface="Calibri" panose="020F0502020204030204" pitchFamily="34" charset="0"/>
                <a:cs typeface="Times New Roman" panose="02020603050405020304" pitchFamily="18" charset="0"/>
              </a:rPr>
              <a:t>-zoon getest worden in het parcours. Dit leverde voor deze hengst een uitnodiging op voor het verrichtingsonderzoek.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Tijdens de tweede bezichtiging werden de gepresenteerde driejarige zonen van Elton en Imposant EM nogmaals beoordeeld op het exterieur en  de bewegingen in vrijheid. De </a:t>
            </a:r>
            <a:r>
              <a:rPr lang="nl-NL" dirty="0" err="1">
                <a:latin typeface="Calibri" panose="020F0502020204030204" pitchFamily="34" charset="0"/>
                <a:ea typeface="Calibri" panose="020F0502020204030204" pitchFamily="34" charset="0"/>
                <a:cs typeface="Times New Roman" panose="02020603050405020304" pitchFamily="18" charset="0"/>
              </a:rPr>
              <a:t>Edmundo</a:t>
            </a:r>
            <a:r>
              <a:rPr lang="nl-NL" dirty="0">
                <a:latin typeface="Calibri" panose="020F0502020204030204" pitchFamily="34" charset="0"/>
                <a:ea typeface="Calibri" panose="020F0502020204030204" pitchFamily="34" charset="0"/>
                <a:cs typeface="Times New Roman" panose="02020603050405020304" pitchFamily="18" charset="0"/>
              </a:rPr>
              <a:t>-zoon bleef afwezig. Dit leverde voor beide hengsten eveneens een ticket op voor het verrichtingsonderzoek.</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endParaRPr lang="nl-NL"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22A0F0A-73A6-4848-ACB8-E8452F9EBAC3}"/>
              </a:ext>
            </a:extLst>
          </p:cNvPr>
          <p:cNvSpPr/>
          <p:nvPr/>
        </p:nvSpPr>
        <p:spPr>
          <a:xfrm>
            <a:off x="323528" y="1484784"/>
            <a:ext cx="4572000" cy="369332"/>
          </a:xfrm>
          <a:prstGeom prst="rect">
            <a:avLst/>
          </a:prstGeom>
        </p:spPr>
        <p:txBody>
          <a:bodyPr>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Terugblik hengstenkeuring</a:t>
            </a:r>
            <a:endParaRPr lang="nl-NL" dirty="0"/>
          </a:p>
        </p:txBody>
      </p:sp>
    </p:spTree>
    <p:extLst>
      <p:ext uri="{BB962C8B-B14F-4D97-AF65-F5344CB8AC3E}">
        <p14:creationId xmlns:p14="http://schemas.microsoft.com/office/powerpoint/2010/main" val="129215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18</a:t>
            </a:fld>
            <a:endParaRPr lang="en-US" altLang="nl-NL"/>
          </a:p>
        </p:txBody>
      </p:sp>
      <p:sp>
        <p:nvSpPr>
          <p:cNvPr id="2" name="Rectangle 1">
            <a:extLst>
              <a:ext uri="{FF2B5EF4-FFF2-40B4-BE49-F238E27FC236}">
                <a16:creationId xmlns:a16="http://schemas.microsoft.com/office/drawing/2014/main" id="{D2214434-10E8-416A-AB83-36FC3D4AAA38}"/>
              </a:ext>
            </a:extLst>
          </p:cNvPr>
          <p:cNvSpPr/>
          <p:nvPr/>
        </p:nvSpPr>
        <p:spPr>
          <a:xfrm>
            <a:off x="314871" y="1959340"/>
            <a:ext cx="8640960" cy="3416320"/>
          </a:xfrm>
          <a:prstGeom prst="rect">
            <a:avLst/>
          </a:prstGeom>
        </p:spPr>
        <p:txBody>
          <a:bodyPr wrap="square">
            <a:sp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Na afloop van het </a:t>
            </a:r>
            <a:r>
              <a:rPr lang="nl-NL" dirty="0" err="1">
                <a:latin typeface="Calibri" panose="020F0502020204030204" pitchFamily="34" charset="0"/>
                <a:ea typeface="Calibri" panose="020F0502020204030204" pitchFamily="34" charset="0"/>
                <a:cs typeface="Times New Roman" panose="02020603050405020304" pitchFamily="18" charset="0"/>
              </a:rPr>
              <a:t>najaarsonderzoek</a:t>
            </a:r>
            <a:r>
              <a:rPr lang="nl-NL" dirty="0">
                <a:latin typeface="Calibri" panose="020F0502020204030204" pitchFamily="34" charset="0"/>
                <a:ea typeface="Calibri" panose="020F0502020204030204" pitchFamily="34" charset="0"/>
                <a:cs typeface="Times New Roman" panose="02020603050405020304" pitchFamily="18" charset="0"/>
              </a:rPr>
              <a:t> 2020 werden de drie Gelderse hengsten </a:t>
            </a:r>
            <a:r>
              <a:rPr lang="nl-NL" dirty="0" err="1">
                <a:latin typeface="Calibri" panose="020F0502020204030204" pitchFamily="34" charset="0"/>
                <a:ea typeface="Calibri" panose="020F0502020204030204" pitchFamily="34" charset="0"/>
                <a:cs typeface="Times New Roman" panose="02020603050405020304" pitchFamily="18" charset="0"/>
              </a:rPr>
              <a:t>Mexpression</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Mandienio</a:t>
            </a:r>
            <a:r>
              <a:rPr lang="nl-NL" dirty="0">
                <a:latin typeface="Calibri" panose="020F0502020204030204" pitchFamily="34" charset="0"/>
                <a:ea typeface="Calibri" panose="020F0502020204030204" pitchFamily="34" charset="0"/>
                <a:cs typeface="Times New Roman" panose="02020603050405020304" pitchFamily="18" charset="0"/>
              </a:rPr>
              <a:t> WL en Markant BK goedgekeurd. Deze hengsten deden een meerdaagse test onder het zadel. Onderdeel om voor volledige goedkeuring in aanmerking te komen is het presenteren van de hengsten tijdens een aangespannen voorstelling. De eigenaren presenteren hun hengst in het daaropvolgende onderzoek, in dit geval dus voorjaar 2021, in het aangespannen werk. De hengsten werden op twee aparte dagen terug verwacht. Tijdens de eerste dag werden de hengsten beoordeeld in de WA-Hal op hun bewegingen, houding, inzet en wendbaarheid. De tweede dag werden de hengsten buiten in het terrein bekeken door de hengstenkeuringscommissie. Alle drie de hengsten behaalden hun definitieve goedkeuring waarbij Markant BK en </a:t>
            </a:r>
            <a:r>
              <a:rPr lang="nl-NL" dirty="0" err="1">
                <a:latin typeface="Calibri" panose="020F0502020204030204" pitchFamily="34" charset="0"/>
                <a:ea typeface="Calibri" panose="020F0502020204030204" pitchFamily="34" charset="0"/>
                <a:cs typeface="Times New Roman" panose="02020603050405020304" pitchFamily="18" charset="0"/>
              </a:rPr>
              <a:t>Mandienio</a:t>
            </a:r>
            <a:r>
              <a:rPr lang="nl-NL" dirty="0">
                <a:latin typeface="Calibri" panose="020F0502020204030204" pitchFamily="34" charset="0"/>
                <a:ea typeface="Calibri" panose="020F0502020204030204" pitchFamily="34" charset="0"/>
                <a:cs typeface="Times New Roman" panose="02020603050405020304" pitchFamily="18" charset="0"/>
              </a:rPr>
              <a:t> WL hoge cijfers kregen. Deze cijfers kunt u terugvinden in de KWPN hengsten database waarin eveneens een rapportage is opgenomen.</a:t>
            </a:r>
            <a:endParaRPr lang="nl-NL"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22A0F0A-73A6-4848-ACB8-E8452F9EBAC3}"/>
              </a:ext>
            </a:extLst>
          </p:cNvPr>
          <p:cNvSpPr/>
          <p:nvPr/>
        </p:nvSpPr>
        <p:spPr>
          <a:xfrm>
            <a:off x="323527" y="1484784"/>
            <a:ext cx="8505601" cy="369332"/>
          </a:xfrm>
          <a:prstGeom prst="rect">
            <a:avLst/>
          </a:prstGeom>
        </p:spPr>
        <p:txBody>
          <a:bodyPr wrap="square">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Terugblik aangespannen test van de hengsten goedgekeurd in het najaar van 2020</a:t>
            </a:r>
            <a:endParaRPr lang="nl-NL" dirty="0"/>
          </a:p>
        </p:txBody>
      </p:sp>
    </p:spTree>
    <p:extLst>
      <p:ext uri="{BB962C8B-B14F-4D97-AF65-F5344CB8AC3E}">
        <p14:creationId xmlns:p14="http://schemas.microsoft.com/office/powerpoint/2010/main" val="20807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19</a:t>
            </a:fld>
            <a:endParaRPr lang="en-US" altLang="nl-NL"/>
          </a:p>
        </p:txBody>
      </p:sp>
      <p:sp>
        <p:nvSpPr>
          <p:cNvPr id="2" name="Rectangle 1">
            <a:extLst>
              <a:ext uri="{FF2B5EF4-FFF2-40B4-BE49-F238E27FC236}">
                <a16:creationId xmlns:a16="http://schemas.microsoft.com/office/drawing/2014/main" id="{D2214434-10E8-416A-AB83-36FC3D4AAA38}"/>
              </a:ext>
            </a:extLst>
          </p:cNvPr>
          <p:cNvSpPr/>
          <p:nvPr/>
        </p:nvSpPr>
        <p:spPr>
          <a:xfrm>
            <a:off x="314871" y="1959340"/>
            <a:ext cx="8640960" cy="4801314"/>
          </a:xfrm>
          <a:prstGeom prst="rect">
            <a:avLst/>
          </a:prstGeom>
        </p:spPr>
        <p:txBody>
          <a:bodyPr wrap="square">
            <a:sp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Eigenaren van aangewezen driejarige Gelderse hengsten kunnen zelf aangeven wanneer zij hun hengst aanmelden voor de test. Dit kan in het voorjaar zijn direct na de hengstenkeuring, in het najaar daaropvolgend of in het voorjaar waarin de hengsten dus 4 jaar worden.</a:t>
            </a:r>
          </a:p>
          <a:p>
            <a:r>
              <a:rPr lang="nl-NL" dirty="0">
                <a:latin typeface="Calibri" panose="020F0502020204030204" pitchFamily="34" charset="0"/>
                <a:ea typeface="Calibri" panose="020F0502020204030204" pitchFamily="34" charset="0"/>
                <a:cs typeface="Times New Roman" panose="02020603050405020304" pitchFamily="18" charset="0"/>
              </a:rPr>
              <a:t>Verder bestaat de test uit een meerdaags gedeelte van 35 dagen wat korter wordt naarmate de hengst ouder wordt. De eigenaar bepaalt zelf of hij kiest voor een meerdaagse test onder het zadel of aangespannen. Kiest de eigenaar voor een meerdaagse zadeltest, dan komt de hengst na zijn eventuele goedkeuring twee keer terug voor de aangespannen beoordeling. Is de keuze een meerdaagse aangespannen test, dan zijn de terugkom dagen presentaties onder het zadel. </a:t>
            </a:r>
          </a:p>
          <a:p>
            <a:r>
              <a:rPr lang="nl-NL" dirty="0">
                <a:latin typeface="Calibri" panose="020F0502020204030204" pitchFamily="34" charset="0"/>
                <a:ea typeface="Calibri" panose="020F0502020204030204" pitchFamily="34" charset="0"/>
                <a:cs typeface="Times New Roman" panose="02020603050405020304" pitchFamily="18" charset="0"/>
              </a:rPr>
              <a:t>Afgelopen onderzoek werd er één driejarige hengst aangeboden voor het zadelgedeelte. De hengstenkeuringscommissie besloot om het onderzoek van deze Elton-zoon circa twee weken voor het einde te beëindigen.</a:t>
            </a:r>
          </a:p>
          <a:p>
            <a:r>
              <a:rPr lang="nl-NL" dirty="0">
                <a:latin typeface="Calibri" panose="020F0502020204030204" pitchFamily="34" charset="0"/>
                <a:ea typeface="Calibri" panose="020F0502020204030204" pitchFamily="34" charset="0"/>
                <a:cs typeface="Times New Roman" panose="02020603050405020304" pitchFamily="18" charset="0"/>
              </a:rPr>
              <a:t>Uit de jaargang 2020 werd de vierjarige </a:t>
            </a:r>
            <a:r>
              <a:rPr lang="nl-NL" dirty="0" err="1">
                <a:latin typeface="Calibri" panose="020F0502020204030204" pitchFamily="34" charset="0"/>
                <a:ea typeface="Calibri" panose="020F0502020204030204" pitchFamily="34" charset="0"/>
                <a:cs typeface="Times New Roman" panose="02020603050405020304" pitchFamily="18" charset="0"/>
              </a:rPr>
              <a:t>McKenzy</a:t>
            </a:r>
            <a:r>
              <a:rPr lang="nl-NL" dirty="0">
                <a:latin typeface="Calibri" panose="020F0502020204030204" pitchFamily="34" charset="0"/>
                <a:ea typeface="Calibri" panose="020F0502020204030204" pitchFamily="34" charset="0"/>
                <a:cs typeface="Times New Roman" panose="02020603050405020304" pitchFamily="18" charset="0"/>
              </a:rPr>
              <a:t> JHL (</a:t>
            </a:r>
            <a:r>
              <a:rPr lang="nl-NL" dirty="0" err="1">
                <a:latin typeface="Calibri" panose="020F0502020204030204" pitchFamily="34" charset="0"/>
                <a:ea typeface="Calibri" panose="020F0502020204030204" pitchFamily="34" charset="0"/>
                <a:cs typeface="Times New Roman" panose="02020603050405020304" pitchFamily="18" charset="0"/>
              </a:rPr>
              <a:t>Alexandro</a:t>
            </a:r>
            <a:r>
              <a:rPr lang="nl-NL" dirty="0">
                <a:latin typeface="Calibri" panose="020F0502020204030204" pitchFamily="34" charset="0"/>
                <a:ea typeface="Calibri" panose="020F0502020204030204" pitchFamily="34" charset="0"/>
                <a:cs typeface="Times New Roman" panose="02020603050405020304" pitchFamily="18" charset="0"/>
              </a:rPr>
              <a:t> P x WV </a:t>
            </a:r>
            <a:r>
              <a:rPr lang="nl-NL" dirty="0" err="1">
                <a:latin typeface="Calibri" panose="020F0502020204030204" pitchFamily="34" charset="0"/>
                <a:ea typeface="Calibri" panose="020F0502020204030204" pitchFamily="34" charset="0"/>
                <a:cs typeface="Times New Roman" panose="02020603050405020304" pitchFamily="18" charset="0"/>
              </a:rPr>
              <a:t>Saron</a:t>
            </a:r>
            <a:r>
              <a:rPr lang="nl-NL" dirty="0">
                <a:latin typeface="Calibri" panose="020F0502020204030204" pitchFamily="34" charset="0"/>
                <a:ea typeface="Calibri" panose="020F0502020204030204" pitchFamily="34" charset="0"/>
                <a:cs typeface="Times New Roman" panose="02020603050405020304" pitchFamily="18" charset="0"/>
              </a:rPr>
              <a:t>) na een zadeltest van 28 dagen ingeschreven en dit gold ook voor de vierjarige </a:t>
            </a:r>
            <a:r>
              <a:rPr lang="nl-NL" dirty="0" err="1">
                <a:latin typeface="Calibri" panose="020F0502020204030204" pitchFamily="34" charset="0"/>
                <a:ea typeface="Calibri" panose="020F0502020204030204" pitchFamily="34" charset="0"/>
                <a:cs typeface="Times New Roman" panose="02020603050405020304" pitchFamily="18" charset="0"/>
              </a:rPr>
              <a:t>Matiz</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Eebert</a:t>
            </a:r>
            <a:r>
              <a:rPr lang="nl-NL" dirty="0">
                <a:latin typeface="Calibri" panose="020F0502020204030204" pitchFamily="34" charset="0"/>
                <a:ea typeface="Calibri" panose="020F0502020204030204" pitchFamily="34" charset="0"/>
                <a:cs typeface="Times New Roman" panose="02020603050405020304" pitchFamily="18" charset="0"/>
              </a:rPr>
              <a:t> x </a:t>
            </a:r>
            <a:r>
              <a:rPr lang="nl-NL" dirty="0" err="1">
                <a:latin typeface="Calibri" panose="020F0502020204030204" pitchFamily="34" charset="0"/>
                <a:ea typeface="Calibri" panose="020F0502020204030204" pitchFamily="34" charset="0"/>
                <a:cs typeface="Times New Roman" panose="02020603050405020304" pitchFamily="18" charset="0"/>
              </a:rPr>
              <a:t>Vitens</a:t>
            </a:r>
            <a:r>
              <a:rPr lang="nl-NL" dirty="0">
                <a:latin typeface="Calibri" panose="020F0502020204030204" pitchFamily="34" charset="0"/>
                <a:ea typeface="Calibri" panose="020F0502020204030204" pitchFamily="34" charset="0"/>
                <a:cs typeface="Times New Roman" panose="02020603050405020304" pitchFamily="18" charset="0"/>
              </a:rPr>
              <a:t>) die echter de aangespannen test deed. Ook deze behaalde cijfers en rapportages kunt u terugvinden in de KWPN hengsten database.</a:t>
            </a:r>
          </a:p>
        </p:txBody>
      </p:sp>
      <p:sp>
        <p:nvSpPr>
          <p:cNvPr id="3" name="Rectangle 2">
            <a:extLst>
              <a:ext uri="{FF2B5EF4-FFF2-40B4-BE49-F238E27FC236}">
                <a16:creationId xmlns:a16="http://schemas.microsoft.com/office/drawing/2014/main" id="{522A0F0A-73A6-4848-ACB8-E8452F9EBAC3}"/>
              </a:ext>
            </a:extLst>
          </p:cNvPr>
          <p:cNvSpPr/>
          <p:nvPr/>
        </p:nvSpPr>
        <p:spPr>
          <a:xfrm>
            <a:off x="323527" y="1484784"/>
            <a:ext cx="8505601" cy="369332"/>
          </a:xfrm>
          <a:prstGeom prst="rect">
            <a:avLst/>
          </a:prstGeom>
        </p:spPr>
        <p:txBody>
          <a:bodyPr wrap="square">
            <a:spAutoFit/>
          </a:bodyPr>
          <a:lstStyle/>
          <a:p>
            <a:r>
              <a:rPr lang="nl-NL" b="1" dirty="0">
                <a:latin typeface="Calibri" panose="020F0502020204030204" pitchFamily="34" charset="0"/>
                <a:ea typeface="Calibri" panose="020F0502020204030204" pitchFamily="34" charset="0"/>
                <a:cs typeface="Times New Roman" panose="02020603050405020304" pitchFamily="18" charset="0"/>
              </a:rPr>
              <a:t>Terugblik verrichtingsonderzoek voorjaar 2021</a:t>
            </a:r>
            <a:endParaRPr lang="nl-NL" dirty="0"/>
          </a:p>
        </p:txBody>
      </p:sp>
    </p:spTree>
    <p:extLst>
      <p:ext uri="{BB962C8B-B14F-4D97-AF65-F5344CB8AC3E}">
        <p14:creationId xmlns:p14="http://schemas.microsoft.com/office/powerpoint/2010/main" val="293608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517396" y="2060849"/>
            <a:ext cx="8206680" cy="35283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nl-NL" sz="3600" dirty="0">
                <a:latin typeface="Gill Sans"/>
              </a:rPr>
            </a:br>
            <a:r>
              <a:rPr lang="nl-NL" sz="3600" dirty="0">
                <a:latin typeface="Gill Sans"/>
              </a:rPr>
              <a:t> </a:t>
            </a:r>
            <a:r>
              <a:rPr lang="nl-NL" sz="4900" dirty="0">
                <a:latin typeface="Gill Sans"/>
              </a:rPr>
              <a:t>Mededelingen vanuit de ledenraad</a:t>
            </a:r>
            <a:br>
              <a:rPr lang="nl-NL" sz="3200" dirty="0">
                <a:latin typeface="Gill Sans"/>
              </a:rPr>
            </a:br>
            <a:endParaRPr lang="nl-NL" sz="3600" dirty="0">
              <a:latin typeface="Gill Sans"/>
            </a:endParaRPr>
          </a:p>
        </p:txBody>
      </p:sp>
    </p:spTree>
    <p:extLst>
      <p:ext uri="{BB962C8B-B14F-4D97-AF65-F5344CB8AC3E}">
        <p14:creationId xmlns:p14="http://schemas.microsoft.com/office/powerpoint/2010/main" val="209894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E17AF-9271-47B3-BEC8-D0659D07B139}"/>
              </a:ext>
            </a:extLst>
          </p:cNvPr>
          <p:cNvSpPr>
            <a:spLocks noGrp="1"/>
          </p:cNvSpPr>
          <p:nvPr>
            <p:ph type="sldNum" sz="quarter" idx="12"/>
          </p:nvPr>
        </p:nvSpPr>
        <p:spPr/>
        <p:txBody>
          <a:bodyPr wrap="square" anchor="ctr">
            <a:normAutofit/>
          </a:bodyPr>
          <a:lstStyle/>
          <a:p>
            <a:pPr>
              <a:spcAft>
                <a:spcPts val="600"/>
              </a:spcAft>
            </a:pPr>
            <a:fld id="{0A508ABE-AD9C-4D78-9166-50EB990E63AA}" type="slidenum">
              <a:rPr lang="en-US" altLang="nl-NL" smtClean="0"/>
              <a:pPr>
                <a:spcAft>
                  <a:spcPts val="600"/>
                </a:spcAft>
              </a:pPr>
              <a:t>20</a:t>
            </a:fld>
            <a:endParaRPr lang="en-US" altLang="nl-NL" dirty="0"/>
          </a:p>
        </p:txBody>
      </p:sp>
    </p:spTree>
    <p:extLst>
      <p:ext uri="{BB962C8B-B14F-4D97-AF65-F5344CB8AC3E}">
        <p14:creationId xmlns:p14="http://schemas.microsoft.com/office/powerpoint/2010/main" val="452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5" name="Tijdelijke aanduiding voor inhoud 2"/>
          <p:cNvSpPr>
            <a:spLocks noGrp="1"/>
          </p:cNvSpPr>
          <p:nvPr>
            <p:ph idx="1"/>
          </p:nvPr>
        </p:nvSpPr>
        <p:spPr/>
        <p:txBody>
          <a:bodyPr/>
          <a:lstStyle/>
          <a:p>
            <a:r>
              <a:rPr lang="nl-NL" dirty="0"/>
              <a:t>Adviescommissie Ledenraad</a:t>
            </a:r>
          </a:p>
          <a:p>
            <a:r>
              <a:rPr lang="nl-NL" dirty="0"/>
              <a:t>Terugblik KWPN Hengstenkeuring 2021</a:t>
            </a:r>
          </a:p>
          <a:p>
            <a:r>
              <a:rPr lang="nl-NL" dirty="0"/>
              <a:t>KWPN Select Sale 2021</a:t>
            </a:r>
          </a:p>
          <a:p>
            <a:r>
              <a:rPr lang="nl-NL" dirty="0"/>
              <a:t>Uit de Fokkerijraad Rijpaard:</a:t>
            </a:r>
          </a:p>
          <a:p>
            <a:pPr lvl="1"/>
            <a:r>
              <a:rPr lang="nl-NL" dirty="0"/>
              <a:t>Uitgebrachte adviezen </a:t>
            </a:r>
          </a:p>
          <a:p>
            <a:pPr lvl="1"/>
            <a:r>
              <a:rPr lang="nl-NL" dirty="0"/>
              <a:t>Vacatures hengstenkeuringscommissies</a:t>
            </a:r>
          </a:p>
          <a:p>
            <a:endParaRPr lang="nl-NL" dirty="0"/>
          </a:p>
          <a:p>
            <a:endParaRPr lang="nl-NL" dirty="0"/>
          </a:p>
          <a:p>
            <a:endParaRPr lang="nl-NL" dirty="0"/>
          </a:p>
        </p:txBody>
      </p:sp>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3</a:t>
            </a:fld>
            <a:endParaRPr lang="en-US" altLang="nl-NL" dirty="0"/>
          </a:p>
        </p:txBody>
      </p:sp>
    </p:spTree>
    <p:extLst>
      <p:ext uri="{BB962C8B-B14F-4D97-AF65-F5344CB8AC3E}">
        <p14:creationId xmlns:p14="http://schemas.microsoft.com/office/powerpoint/2010/main" val="264186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4</a:t>
            </a:fld>
            <a:endParaRPr lang="en-US" altLang="nl-NL" dirty="0"/>
          </a:p>
        </p:txBody>
      </p:sp>
      <p:sp>
        <p:nvSpPr>
          <p:cNvPr id="6" name="Titel 1"/>
          <p:cNvSpPr>
            <a:spLocks noGrp="1"/>
          </p:cNvSpPr>
          <p:nvPr>
            <p:ph type="title"/>
          </p:nvPr>
        </p:nvSpPr>
        <p:spPr>
          <a:xfrm>
            <a:off x="457202" y="44624"/>
            <a:ext cx="4647363" cy="1143000"/>
          </a:xfrm>
        </p:spPr>
        <p:txBody>
          <a:bodyPr/>
          <a:lstStyle/>
          <a:p>
            <a:pPr marL="0" indent="0"/>
            <a:r>
              <a:rPr lang="nl-NL" dirty="0"/>
              <a:t>Adviescommissie vanuit de Ledenraad</a:t>
            </a:r>
          </a:p>
        </p:txBody>
      </p:sp>
      <p:sp>
        <p:nvSpPr>
          <p:cNvPr id="7" name="Titel 1"/>
          <p:cNvSpPr>
            <a:spLocks noGrp="1"/>
          </p:cNvSpPr>
          <p:nvPr>
            <p:ph idx="1"/>
          </p:nvPr>
        </p:nvSpPr>
        <p:spPr/>
        <p:txBody>
          <a:bodyPr/>
          <a:lstStyle/>
          <a:p>
            <a:pPr marL="0" indent="0">
              <a:buNone/>
            </a:pPr>
            <a:r>
              <a:rPr lang="nl-NL" dirty="0"/>
              <a:t>Naar aanleiding van de Ledenraadsvergadering van 7 oktober 2020 is besloten een commissie in te stellen die gaat nadenken over de toekomstige inrichting van de regio’s en in beeld gaat brengen hoe de Fokkerijraad Rijpaard omgevormd kan worden naar de fokkerijraden in de fokrichtingen Dressuur en Springen.</a:t>
            </a:r>
          </a:p>
          <a:p>
            <a:endParaRPr lang="nl-NL" dirty="0"/>
          </a:p>
          <a:p>
            <a:pPr marL="0" indent="0">
              <a:buNone/>
            </a:pPr>
            <a:r>
              <a:rPr lang="nl-NL" dirty="0"/>
              <a:t>De adviescommissie, genaamd Commissie evaluatie Fokkerijraad &amp; Ledenraad, bestaat uit 5 leden van de Ledenraad, zijnde:</a:t>
            </a:r>
          </a:p>
          <a:p>
            <a:r>
              <a:rPr lang="nl-NL" dirty="0"/>
              <a:t>Perry Boogaard (regio Zeeland) </a:t>
            </a:r>
          </a:p>
          <a:p>
            <a:r>
              <a:rPr lang="nl-NL" dirty="0"/>
              <a:t>Willem Goesten (regio Noord-Brabant)</a:t>
            </a:r>
          </a:p>
          <a:p>
            <a:r>
              <a:rPr lang="nl-NL" dirty="0"/>
              <a:t>Emmy de Jeu (regio Friesland)</a:t>
            </a:r>
          </a:p>
          <a:p>
            <a:r>
              <a:rPr lang="nl-NL" dirty="0"/>
              <a:t>Bert van Kooten (regio Utrecht)</a:t>
            </a:r>
          </a:p>
          <a:p>
            <a:r>
              <a:rPr lang="nl-NL" dirty="0"/>
              <a:t>Job Oldenziel (regio Drenthe)</a:t>
            </a:r>
          </a:p>
          <a:p>
            <a:endParaRPr lang="nl-NL" dirty="0"/>
          </a:p>
          <a:p>
            <a:endParaRPr lang="nl-NL" dirty="0"/>
          </a:p>
          <a:p>
            <a:endParaRPr lang="nl-NL" dirty="0">
              <a:solidFill>
                <a:srgbClr val="FF0000"/>
              </a:solidFill>
            </a:endParaRPr>
          </a:p>
          <a:p>
            <a:pPr marL="0" indent="0">
              <a:buNone/>
            </a:pPr>
            <a:endParaRPr lang="nl-NL" dirty="0"/>
          </a:p>
        </p:txBody>
      </p:sp>
    </p:spTree>
    <p:extLst>
      <p:ext uri="{BB962C8B-B14F-4D97-AF65-F5344CB8AC3E}">
        <p14:creationId xmlns:p14="http://schemas.microsoft.com/office/powerpoint/2010/main" val="111505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5</a:t>
            </a:fld>
            <a:endParaRPr lang="en-US" altLang="nl-NL" dirty="0"/>
          </a:p>
        </p:txBody>
      </p:sp>
      <p:sp>
        <p:nvSpPr>
          <p:cNvPr id="6" name="Titel 1"/>
          <p:cNvSpPr>
            <a:spLocks noGrp="1"/>
          </p:cNvSpPr>
          <p:nvPr>
            <p:ph type="title"/>
          </p:nvPr>
        </p:nvSpPr>
        <p:spPr>
          <a:xfrm>
            <a:off x="457202" y="44624"/>
            <a:ext cx="4647363" cy="1143000"/>
          </a:xfrm>
        </p:spPr>
        <p:txBody>
          <a:bodyPr/>
          <a:lstStyle/>
          <a:p>
            <a:r>
              <a:rPr lang="nl-NL" dirty="0"/>
              <a:t>Commissie Evaluatie Fokkerijraad &amp; Ledenraad </a:t>
            </a:r>
            <a:r>
              <a:rPr lang="nl-NL" sz="1800" dirty="0"/>
              <a:t>1/2</a:t>
            </a:r>
            <a:endParaRPr lang="nl-NL" dirty="0"/>
          </a:p>
        </p:txBody>
      </p:sp>
      <p:sp>
        <p:nvSpPr>
          <p:cNvPr id="7" name="Titel 1"/>
          <p:cNvSpPr>
            <a:spLocks noGrp="1"/>
          </p:cNvSpPr>
          <p:nvPr>
            <p:ph idx="1"/>
          </p:nvPr>
        </p:nvSpPr>
        <p:spPr/>
        <p:txBody>
          <a:bodyPr/>
          <a:lstStyle/>
          <a:p>
            <a:r>
              <a:rPr lang="nl-NL" dirty="0"/>
              <a:t>De commissie is gestart met de advisering van het Algemeen Bestuur met betrekking tot de Fokkerijraad Rijpaard en heeft in de Ledenraadsvergadering van 9 december 2020 haar advies gepresenteerd</a:t>
            </a:r>
          </a:p>
          <a:p>
            <a:r>
              <a:rPr lang="nl-NL" dirty="0"/>
              <a:t>In grote lijnen komt het advies er op neer dat de Fokkerijraad Rijpaard statutair komt te vervallen en er twee nieuwe fokkerijraden worden geformeerd: de Fokkerijraad Dressuur en de Fokkerijraad Springen</a:t>
            </a:r>
          </a:p>
          <a:p>
            <a:r>
              <a:rPr lang="nl-NL" dirty="0"/>
              <a:t>Beide fokkerijraden bestaan uit elk 6 leden en 1 </a:t>
            </a:r>
            <a:r>
              <a:rPr lang="nl-NL" dirty="0" err="1"/>
              <a:t>JongKWPN</a:t>
            </a:r>
            <a:r>
              <a:rPr lang="nl-NL" dirty="0"/>
              <a:t> lid</a:t>
            </a:r>
          </a:p>
          <a:p>
            <a:r>
              <a:rPr lang="nl-NL" dirty="0"/>
              <a:t>Als voorzitter van elke fokkerijraad zal een lid van het Algemeen Bestuur gaan fungeren. Op deze wijze borging van de verbinding tussen beide organen wat de samenwerking ten goede komt</a:t>
            </a:r>
          </a:p>
          <a:p>
            <a:endParaRPr lang="nl-NL" dirty="0"/>
          </a:p>
          <a:p>
            <a:endParaRPr lang="nl-NL" dirty="0"/>
          </a:p>
          <a:p>
            <a:pPr marL="0" indent="0">
              <a:buNone/>
            </a:pPr>
            <a:r>
              <a:rPr lang="nl-NL" dirty="0"/>
              <a:t>. </a:t>
            </a:r>
          </a:p>
        </p:txBody>
      </p:sp>
    </p:spTree>
    <p:extLst>
      <p:ext uri="{BB962C8B-B14F-4D97-AF65-F5344CB8AC3E}">
        <p14:creationId xmlns:p14="http://schemas.microsoft.com/office/powerpoint/2010/main" val="232344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6</a:t>
            </a:fld>
            <a:endParaRPr lang="en-US" altLang="nl-NL" dirty="0"/>
          </a:p>
        </p:txBody>
      </p:sp>
      <p:sp>
        <p:nvSpPr>
          <p:cNvPr id="6" name="Titel 1"/>
          <p:cNvSpPr>
            <a:spLocks noGrp="1"/>
          </p:cNvSpPr>
          <p:nvPr>
            <p:ph type="title"/>
          </p:nvPr>
        </p:nvSpPr>
        <p:spPr>
          <a:xfrm>
            <a:off x="457202" y="44624"/>
            <a:ext cx="4647363" cy="1143000"/>
          </a:xfrm>
        </p:spPr>
        <p:txBody>
          <a:bodyPr/>
          <a:lstStyle/>
          <a:p>
            <a:pPr marL="0" indent="0"/>
            <a:r>
              <a:rPr lang="nl-NL" dirty="0"/>
              <a:t>Commissie Evaluatie Fokkerijraad &amp; Ledenraad </a:t>
            </a:r>
            <a:r>
              <a:rPr lang="nl-NL" sz="1800" dirty="0"/>
              <a:t>2/2</a:t>
            </a:r>
            <a:endParaRPr lang="nl-NL" dirty="0"/>
          </a:p>
        </p:txBody>
      </p:sp>
      <p:sp>
        <p:nvSpPr>
          <p:cNvPr id="7" name="Titel 1"/>
          <p:cNvSpPr>
            <a:spLocks noGrp="1"/>
          </p:cNvSpPr>
          <p:nvPr>
            <p:ph idx="1"/>
          </p:nvPr>
        </p:nvSpPr>
        <p:spPr/>
        <p:txBody>
          <a:bodyPr/>
          <a:lstStyle/>
          <a:p>
            <a:r>
              <a:rPr lang="nl-NL" dirty="0"/>
              <a:t>Door het Algemeen Bestuur is de profielschets opgesteld welke als leidraad zal dienen voor de benoeming van nieuwe </a:t>
            </a:r>
            <a:r>
              <a:rPr lang="nl-NL" dirty="0" err="1"/>
              <a:t>fokkerijraads</a:t>
            </a:r>
            <a:r>
              <a:rPr lang="nl-NL" dirty="0"/>
              <a:t>-leden </a:t>
            </a:r>
          </a:p>
          <a:p>
            <a:r>
              <a:rPr lang="nl-NL" dirty="0"/>
              <a:t>De regiobestuurders doen op basis van deze profielschets een voordracht en het Algemeen Bestuur toetst de voordracht aan de profielschets en benoemt bij akkoord het fokkerijraadslid in functie</a:t>
            </a:r>
          </a:p>
          <a:p>
            <a:r>
              <a:rPr lang="nl-NL" dirty="0"/>
              <a:t>Voor fokkerijraadsleden is het belangrijk om goed contact te onderhouden met de achterban en tijdens de ledenvergaderingen in de regio’s een terugkoppeling te geven over de gegeven adviezen</a:t>
            </a:r>
          </a:p>
          <a:p>
            <a:r>
              <a:rPr lang="nl-NL" dirty="0"/>
              <a:t>Samen met de Fokkerijraad Rijpaard wordt het vervolgtraject de komende maanden opgepakt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0434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KWPN Hengstenkeuring 2021 (</a:t>
            </a:r>
            <a:r>
              <a:rPr lang="nl-NL" sz="1800" dirty="0"/>
              <a:t>1/2)</a:t>
            </a:r>
            <a:endParaRPr lang="nl-NL" dirty="0"/>
          </a:p>
        </p:txBody>
      </p:sp>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7</a:t>
            </a:fld>
            <a:endParaRPr lang="en-US" altLang="nl-NL" dirty="0"/>
          </a:p>
        </p:txBody>
      </p:sp>
      <p:sp>
        <p:nvSpPr>
          <p:cNvPr id="5" name="Tijdelijke aanduiding voor inhoud 4"/>
          <p:cNvSpPr>
            <a:spLocks noGrp="1"/>
          </p:cNvSpPr>
          <p:nvPr>
            <p:ph idx="1"/>
          </p:nvPr>
        </p:nvSpPr>
        <p:spPr>
          <a:xfrm>
            <a:off x="467544" y="1412776"/>
            <a:ext cx="8229600" cy="5321400"/>
          </a:xfrm>
        </p:spPr>
        <p:txBody>
          <a:bodyPr/>
          <a:lstStyle/>
          <a:p>
            <a:r>
              <a:rPr lang="nl-NL" dirty="0"/>
              <a:t>Vanwege de coronamaatregelen was het niet mogelijk om een live evenement in de Brabanthallen te organiseren en is de keuring van de hengsten op het Nationaal Hippisch Centrum in Ermelo zonder publiek georganiseerd </a:t>
            </a:r>
          </a:p>
          <a:p>
            <a:r>
              <a:rPr lang="nl-NL" dirty="0"/>
              <a:t>Vervolgens zijn kosten nog moeite gespaard </a:t>
            </a:r>
            <a:br>
              <a:rPr lang="nl-NL" dirty="0"/>
            </a:br>
            <a:r>
              <a:rPr lang="nl-NL" dirty="0"/>
              <a:t>om een online programma uit te zenden</a:t>
            </a:r>
          </a:p>
          <a:p>
            <a:r>
              <a:rPr lang="nl-NL" dirty="0"/>
              <a:t>Aantal kijkers: 107.000 </a:t>
            </a:r>
          </a:p>
          <a:p>
            <a:r>
              <a:rPr lang="nl-NL" dirty="0"/>
              <a:t>Aantal landen: 63</a:t>
            </a:r>
          </a:p>
          <a:p>
            <a:r>
              <a:rPr lang="nl-NL" dirty="0"/>
              <a:t>Gezien de grote belangstelling zal er in 2022 </a:t>
            </a:r>
            <a:br>
              <a:rPr lang="nl-NL" dirty="0"/>
            </a:br>
            <a:r>
              <a:rPr lang="nl-NL" dirty="0"/>
              <a:t>naast een live evenement tevens een online </a:t>
            </a:r>
            <a:br>
              <a:rPr lang="nl-NL" dirty="0"/>
            </a:br>
            <a:r>
              <a:rPr lang="nl-NL" dirty="0"/>
              <a:t>programma gepresenteerd worden</a:t>
            </a:r>
          </a:p>
          <a:p>
            <a:r>
              <a:rPr lang="nl-NL" dirty="0"/>
              <a:t>Ondanks dat de hengstenkeuring 2021 geen </a:t>
            </a:r>
            <a:br>
              <a:rPr lang="nl-NL" dirty="0"/>
            </a:br>
            <a:r>
              <a:rPr lang="nl-NL" dirty="0"/>
              <a:t>live evenement was zijn er voor, tijdens en na</a:t>
            </a:r>
            <a:br>
              <a:rPr lang="nl-NL" dirty="0"/>
            </a:br>
            <a:r>
              <a:rPr lang="nl-NL" dirty="0"/>
              <a:t>de keuring veel hengsten verkocht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721454"/>
            <a:ext cx="2922987" cy="401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79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KWPN Hengstenkeuring 2021 </a:t>
            </a:r>
            <a:r>
              <a:rPr lang="nl-NL" sz="1800" dirty="0"/>
              <a:t>(2/2)</a:t>
            </a:r>
            <a:endParaRPr lang="nl-NL" dirty="0"/>
          </a:p>
        </p:txBody>
      </p:sp>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8</a:t>
            </a:fld>
            <a:endParaRPr lang="en-US" altLang="nl-NL" dirty="0"/>
          </a:p>
        </p:txBody>
      </p:sp>
      <p:sp>
        <p:nvSpPr>
          <p:cNvPr id="5" name="Tijdelijke aanduiding voor inhoud 4"/>
          <p:cNvSpPr>
            <a:spLocks noGrp="1"/>
          </p:cNvSpPr>
          <p:nvPr>
            <p:ph idx="1"/>
          </p:nvPr>
        </p:nvSpPr>
        <p:spPr>
          <a:xfrm>
            <a:off x="457200" y="1600205"/>
            <a:ext cx="8229600" cy="5257795"/>
          </a:xfrm>
        </p:spPr>
        <p:txBody>
          <a:bodyPr/>
          <a:lstStyle/>
          <a:p>
            <a:pPr marL="0" indent="0">
              <a:spcBef>
                <a:spcPts val="300"/>
              </a:spcBef>
              <a:buNone/>
            </a:pPr>
            <a:r>
              <a:rPr lang="nl-NL" sz="1800" dirty="0"/>
              <a:t>Dressuur</a:t>
            </a:r>
          </a:p>
          <a:p>
            <a:pPr>
              <a:spcBef>
                <a:spcPts val="300"/>
              </a:spcBef>
            </a:pPr>
            <a:r>
              <a:rPr lang="nl-NL" sz="1800" dirty="0"/>
              <a:t>Aantal hengsten 1</a:t>
            </a:r>
            <a:r>
              <a:rPr lang="nl-NL" sz="1800" baseline="30000" dirty="0"/>
              <a:t>e</a:t>
            </a:r>
            <a:r>
              <a:rPr lang="nl-NL" sz="1800" dirty="0"/>
              <a:t> bezichtiging: 276</a:t>
            </a:r>
          </a:p>
          <a:p>
            <a:pPr>
              <a:spcBef>
                <a:spcPts val="300"/>
              </a:spcBef>
            </a:pPr>
            <a:r>
              <a:rPr lang="nl-NL" sz="1800" dirty="0"/>
              <a:t>Aantal hengsten 2</a:t>
            </a:r>
            <a:r>
              <a:rPr lang="nl-NL" sz="1800" baseline="30000" dirty="0"/>
              <a:t>e</a:t>
            </a:r>
            <a:r>
              <a:rPr lang="nl-NL" sz="1800" dirty="0"/>
              <a:t> bezichtiging: 88</a:t>
            </a:r>
          </a:p>
          <a:p>
            <a:pPr>
              <a:spcBef>
                <a:spcPts val="300"/>
              </a:spcBef>
            </a:pPr>
            <a:r>
              <a:rPr lang="nl-NL" sz="1800" dirty="0"/>
              <a:t>Aantal aangewezen hengsten: 44</a:t>
            </a:r>
          </a:p>
          <a:p>
            <a:pPr>
              <a:spcBef>
                <a:spcPts val="300"/>
              </a:spcBef>
            </a:pPr>
            <a:r>
              <a:rPr lang="nl-NL" sz="1800" dirty="0"/>
              <a:t>Aantal premiehengsten dressuur: 5</a:t>
            </a:r>
          </a:p>
          <a:p>
            <a:pPr>
              <a:spcBef>
                <a:spcPts val="300"/>
              </a:spcBef>
            </a:pPr>
            <a:endParaRPr lang="nl-NL" sz="1000" dirty="0"/>
          </a:p>
          <a:p>
            <a:pPr marL="0" indent="0">
              <a:spcBef>
                <a:spcPts val="300"/>
              </a:spcBef>
              <a:buNone/>
            </a:pPr>
            <a:r>
              <a:rPr lang="nl-NL" sz="1800" dirty="0"/>
              <a:t>Springen</a:t>
            </a:r>
          </a:p>
          <a:p>
            <a:pPr>
              <a:spcBef>
                <a:spcPts val="300"/>
              </a:spcBef>
            </a:pPr>
            <a:r>
              <a:rPr lang="nl-NL" sz="1800" dirty="0"/>
              <a:t>Aantal hengsten 1</a:t>
            </a:r>
            <a:r>
              <a:rPr lang="nl-NL" sz="1800" baseline="30000" dirty="0"/>
              <a:t>e</a:t>
            </a:r>
            <a:r>
              <a:rPr lang="nl-NL" sz="1800" dirty="0"/>
              <a:t> bezichtiging: 199</a:t>
            </a:r>
          </a:p>
          <a:p>
            <a:pPr>
              <a:spcBef>
                <a:spcPts val="300"/>
              </a:spcBef>
            </a:pPr>
            <a:r>
              <a:rPr lang="nl-NL" sz="1800" dirty="0"/>
              <a:t>Aantal hengsten 2</a:t>
            </a:r>
            <a:r>
              <a:rPr lang="nl-NL" sz="1800" baseline="30000" dirty="0"/>
              <a:t>e</a:t>
            </a:r>
            <a:r>
              <a:rPr lang="nl-NL" sz="1800" dirty="0"/>
              <a:t> bezichtiging: 93</a:t>
            </a:r>
          </a:p>
          <a:p>
            <a:pPr>
              <a:spcBef>
                <a:spcPts val="300"/>
              </a:spcBef>
            </a:pPr>
            <a:r>
              <a:rPr lang="nl-NL" sz="1800" dirty="0"/>
              <a:t>Aantal aangewezen hengsten: 48</a:t>
            </a:r>
          </a:p>
          <a:p>
            <a:pPr>
              <a:spcBef>
                <a:spcPts val="300"/>
              </a:spcBef>
            </a:pPr>
            <a:r>
              <a:rPr lang="nl-NL" sz="1800" dirty="0"/>
              <a:t>Aantal premiehengsten springen: 6</a:t>
            </a:r>
          </a:p>
          <a:p>
            <a:pPr>
              <a:spcBef>
                <a:spcPts val="300"/>
              </a:spcBef>
            </a:pPr>
            <a:endParaRPr lang="nl-NL" sz="1000" dirty="0"/>
          </a:p>
          <a:p>
            <a:pPr marL="0" indent="0">
              <a:spcBef>
                <a:spcPts val="300"/>
              </a:spcBef>
              <a:buNone/>
            </a:pPr>
            <a:r>
              <a:rPr lang="nl-NL" sz="1800" dirty="0"/>
              <a:t>Gelders paard</a:t>
            </a:r>
          </a:p>
          <a:p>
            <a:pPr>
              <a:spcBef>
                <a:spcPts val="300"/>
              </a:spcBef>
            </a:pPr>
            <a:r>
              <a:rPr lang="nl-NL" sz="1800" dirty="0"/>
              <a:t>Aantal hengsten 1</a:t>
            </a:r>
            <a:r>
              <a:rPr lang="nl-NL" sz="1800" baseline="30000" dirty="0"/>
              <a:t>e</a:t>
            </a:r>
            <a:r>
              <a:rPr lang="nl-NL" sz="1800" dirty="0"/>
              <a:t> bezichtiging: 9</a:t>
            </a:r>
          </a:p>
          <a:p>
            <a:pPr>
              <a:spcBef>
                <a:spcPts val="300"/>
              </a:spcBef>
            </a:pPr>
            <a:r>
              <a:rPr lang="nl-NL" sz="1800" dirty="0"/>
              <a:t>Aantal hengsten 2</a:t>
            </a:r>
            <a:r>
              <a:rPr lang="nl-NL" sz="1800" baseline="30000" dirty="0"/>
              <a:t>e</a:t>
            </a:r>
            <a:r>
              <a:rPr lang="nl-NL" sz="1800" dirty="0"/>
              <a:t> bezichtiging: 4</a:t>
            </a:r>
          </a:p>
          <a:p>
            <a:pPr>
              <a:spcBef>
                <a:spcPts val="300"/>
              </a:spcBef>
            </a:pPr>
            <a:r>
              <a:rPr lang="nl-NL" sz="1800" dirty="0"/>
              <a:t>Aantal aangewezen hengsten: 3</a:t>
            </a:r>
          </a:p>
          <a:p>
            <a:pPr>
              <a:spcBef>
                <a:spcPts val="200"/>
              </a:spcBef>
            </a:pPr>
            <a:endParaRPr lang="nl-NL"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60018"/>
            <a:ext cx="3921940" cy="531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20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KWPN Select Sale 2021 </a:t>
            </a:r>
            <a:r>
              <a:rPr lang="nl-NL" sz="1800" dirty="0"/>
              <a:t>1/2</a:t>
            </a:r>
            <a:endParaRPr lang="nl-NL" dirty="0"/>
          </a:p>
        </p:txBody>
      </p:sp>
      <p:sp>
        <p:nvSpPr>
          <p:cNvPr id="4" name="Tijdelijke aanduiding voor dianummer 3"/>
          <p:cNvSpPr>
            <a:spLocks noGrp="1"/>
          </p:cNvSpPr>
          <p:nvPr>
            <p:ph type="sldNum" sz="quarter" idx="12"/>
          </p:nvPr>
        </p:nvSpPr>
        <p:spPr/>
        <p:txBody>
          <a:bodyPr/>
          <a:lstStyle/>
          <a:p>
            <a:fld id="{244285C5-4F41-43EF-BF3C-DDA04F7B62C2}" type="slidenum">
              <a:rPr lang="en-US" altLang="nl-NL" smtClean="0"/>
              <a:pPr/>
              <a:t>9</a:t>
            </a:fld>
            <a:endParaRPr lang="en-US" altLang="nl-NL" dirty="0"/>
          </a:p>
        </p:txBody>
      </p:sp>
      <p:sp>
        <p:nvSpPr>
          <p:cNvPr id="7" name="Tijdelijke aanduiding voor inhoud 2"/>
          <p:cNvSpPr>
            <a:spLocks noGrp="1"/>
          </p:cNvSpPr>
          <p:nvPr>
            <p:ph idx="1"/>
          </p:nvPr>
        </p:nvSpPr>
        <p:spPr>
          <a:xfrm>
            <a:off x="457200" y="1600205"/>
            <a:ext cx="8229600" cy="5069155"/>
          </a:xfrm>
        </p:spPr>
        <p:txBody>
          <a:bodyPr/>
          <a:lstStyle/>
          <a:p>
            <a:r>
              <a:rPr lang="nl-NL" sz="1800" dirty="0"/>
              <a:t>21</a:t>
            </a:r>
            <a:r>
              <a:rPr lang="nl-NL" sz="1800" baseline="30000" dirty="0"/>
              <a:t>e</a:t>
            </a:r>
            <a:r>
              <a:rPr lang="nl-NL" sz="1800" dirty="0"/>
              <a:t> editie</a:t>
            </a:r>
          </a:p>
          <a:p>
            <a:r>
              <a:rPr lang="nl-NL" sz="1800" dirty="0"/>
              <a:t>Veel internationale </a:t>
            </a:r>
            <a:br>
              <a:rPr lang="nl-NL" sz="1800" dirty="0"/>
            </a:br>
            <a:r>
              <a:rPr lang="nl-NL" sz="1800" dirty="0"/>
              <a:t>belangstelling</a:t>
            </a:r>
          </a:p>
          <a:p>
            <a:r>
              <a:rPr lang="nl-NL" sz="1800" dirty="0"/>
              <a:t>Gemiddelde prijs </a:t>
            </a:r>
            <a:br>
              <a:rPr lang="nl-NL" sz="1800" dirty="0"/>
            </a:br>
            <a:r>
              <a:rPr lang="nl-NL" sz="1800" dirty="0"/>
              <a:t>springhengsten: € 21.000,-</a:t>
            </a:r>
          </a:p>
          <a:p>
            <a:r>
              <a:rPr lang="nl-NL" sz="1800" dirty="0"/>
              <a:t>Gemiddelde prijs </a:t>
            </a:r>
            <a:br>
              <a:rPr lang="nl-NL" sz="1800" dirty="0"/>
            </a:br>
            <a:r>
              <a:rPr lang="nl-NL" sz="1800" dirty="0"/>
              <a:t>dressuurhengsten: € 26.500,-</a:t>
            </a:r>
          </a:p>
          <a:p>
            <a:r>
              <a:rPr lang="nl-NL" sz="1800" dirty="0"/>
              <a:t>Veilingtopper: </a:t>
            </a:r>
            <a:br>
              <a:rPr lang="nl-NL" sz="1800" dirty="0"/>
            </a:br>
            <a:r>
              <a:rPr lang="nl-NL" sz="1800" dirty="0"/>
              <a:t>aangewezen dressuurhengst van Just </a:t>
            </a:r>
            <a:r>
              <a:rPr lang="nl-NL" sz="1800" dirty="0" err="1"/>
              <a:t>Wimphof</a:t>
            </a:r>
            <a:r>
              <a:rPr lang="nl-NL" sz="1800" dirty="0"/>
              <a:t> voor € 56.000,-</a:t>
            </a:r>
          </a:p>
          <a:p>
            <a:pPr marL="0" indent="0">
              <a:buNone/>
            </a:pPr>
            <a:endParaRPr lang="nl-NL" sz="1800" b="1" dirty="0"/>
          </a:p>
          <a:p>
            <a:pPr marL="0" indent="0">
              <a:buNone/>
            </a:pPr>
            <a:r>
              <a:rPr lang="nl-NL" sz="1800" b="1" dirty="0"/>
              <a:t>Conclusie  </a:t>
            </a:r>
          </a:p>
          <a:p>
            <a:pPr marL="0" indent="0">
              <a:buNone/>
            </a:pPr>
            <a:r>
              <a:rPr lang="nl-NL" sz="1800" dirty="0"/>
              <a:t>Door het gemis van de ambiance van het live biedingsproces was de </a:t>
            </a:r>
          </a:p>
          <a:p>
            <a:pPr marL="0" indent="0">
              <a:buNone/>
            </a:pPr>
            <a:r>
              <a:rPr lang="nl-NL" sz="1800" dirty="0"/>
              <a:t>KWPN Select Sale dit jaar een online veiling met nette prijzen</a:t>
            </a:r>
          </a:p>
          <a:p>
            <a:endParaRPr lang="nl-NL" sz="1800" dirty="0"/>
          </a:p>
          <a:p>
            <a:pPr marL="0" indent="0">
              <a:buNone/>
            </a:pPr>
            <a:endParaRPr lang="nl-NL" sz="1800" dirty="0"/>
          </a:p>
          <a:p>
            <a:endParaRPr lang="nl-NL" sz="1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9"/>
            <a:ext cx="4392488" cy="252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3454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38373</TotalTime>
  <Words>1869</Words>
  <Application>Microsoft Office PowerPoint</Application>
  <PresentationFormat>On-screen Show (4:3)</PresentationFormat>
  <Paragraphs>113</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Gill Sans</vt:lpstr>
      <vt:lpstr>1_Office Theme</vt:lpstr>
      <vt:lpstr>Office Theme</vt:lpstr>
      <vt:lpstr>PowerPoint Presentation</vt:lpstr>
      <vt:lpstr>PowerPoint Presentation</vt:lpstr>
      <vt:lpstr>Inhoud</vt:lpstr>
      <vt:lpstr>Adviescommissie vanuit de Ledenraad</vt:lpstr>
      <vt:lpstr>Commissie Evaluatie Fokkerijraad &amp; Ledenraad 1/2</vt:lpstr>
      <vt:lpstr>Commissie Evaluatie Fokkerijraad &amp; Ledenraad 2/2</vt:lpstr>
      <vt:lpstr>Terugblik KWPN Hengstenkeuring 2021 (1/2)</vt:lpstr>
      <vt:lpstr>Terugblik KWPN Hengstenkeuring 2021 (2/2)</vt:lpstr>
      <vt:lpstr>KWPN Select Sale 2021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Bas Wonnink</dc:creator>
  <cp:lastModifiedBy>Zeegers, Erik</cp:lastModifiedBy>
  <cp:revision>175</cp:revision>
  <cp:lastPrinted>2021-03-16T08:35:16Z</cp:lastPrinted>
  <dcterms:created xsi:type="dcterms:W3CDTF">2017-08-28T10:09:25Z</dcterms:created>
  <dcterms:modified xsi:type="dcterms:W3CDTF">2021-06-21T12:03:39Z</dcterms:modified>
</cp:coreProperties>
</file>