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</p:sldIdLst>
  <p:sldSz cx="7620000" cy="5715000"/>
  <p:notesSz cx="6858000" cy="9144000"/>
  <p:embeddedFontLst>
    <p:embeddedFont>
      <p:font typeface="Hammersmith One" charset="1" panose="020107030305010605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lear Sans Regular" charset="1" panose="020B0503030202020304"/>
      <p:regular r:id="rId11"/>
    </p:embeddedFont>
    <p:embeddedFont>
      <p:font typeface="Clear Sans Regular Bold" charset="1" panose="020B0603030202020304"/>
      <p:regular r:id="rId12"/>
    </p:embeddedFont>
    <p:embeddedFont>
      <p:font typeface="Clear Sans Regular Italics" charset="1" panose="020B0503030202090304"/>
      <p:regular r:id="rId13"/>
    </p:embeddedFont>
    <p:embeddedFont>
      <p:font typeface="Clear Sans Regular Bold Italics" charset="1" panose="020B06030302020903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t="49506" r="0" b="48432"/>
          <a:stretch>
            <a:fillRect/>
          </a:stretch>
        </p:blipFill>
        <p:spPr>
          <a:xfrm flipH="false" flipV="false" rot="0">
            <a:off x="69" y="5557631"/>
            <a:ext cx="7632498" cy="15736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862524" y="3165923"/>
            <a:ext cx="1340508" cy="1429555"/>
            <a:chOff x="0" y="0"/>
            <a:chExt cx="1787345" cy="1906074"/>
          </a:xfrm>
        </p:grpSpPr>
        <p:sp>
          <p:nvSpPr>
            <p:cNvPr name="AutoShape 4" id="4"/>
            <p:cNvSpPr/>
            <p:nvPr/>
          </p:nvSpPr>
          <p:spPr>
            <a:xfrm rot="7742935">
              <a:off x="1180365" y="346441"/>
              <a:ext cx="611590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358341"/>
              <a:ext cx="1547733" cy="1547733"/>
              <a:chOff x="0" y="0"/>
              <a:chExt cx="6355080" cy="635508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547299" y="0"/>
              <a:ext cx="240046" cy="240046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447372" y="2397870"/>
            <a:ext cx="1163169" cy="1163169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895581" y="1276483"/>
            <a:ext cx="1307452" cy="1425365"/>
            <a:chOff x="0" y="0"/>
            <a:chExt cx="1743269" cy="1900487"/>
          </a:xfrm>
        </p:grpSpPr>
        <p:sp>
          <p:nvSpPr>
            <p:cNvPr name="AutoShape 12" id="12"/>
            <p:cNvSpPr/>
            <p:nvPr/>
          </p:nvSpPr>
          <p:spPr>
            <a:xfrm rot="2961718">
              <a:off x="1146488" y="1563191"/>
              <a:ext cx="57763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10146" y="3160"/>
              <a:ext cx="1547733" cy="1547733"/>
              <a:chOff x="0" y="0"/>
              <a:chExt cx="6355080" cy="635508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03223" y="1660441"/>
              <a:ext cx="240046" cy="240046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9" id="19"/>
          <p:cNvGrpSpPr/>
          <p:nvPr/>
        </p:nvGrpSpPr>
        <p:grpSpPr>
          <a:xfrm rot="0">
            <a:off x="4476130" y="1277668"/>
            <a:ext cx="1253187" cy="1424180"/>
            <a:chOff x="0" y="0"/>
            <a:chExt cx="1670915" cy="1898907"/>
          </a:xfrm>
        </p:grpSpPr>
        <p:sp>
          <p:nvSpPr>
            <p:cNvPr name="AutoShape 20" id="20"/>
            <p:cNvSpPr/>
            <p:nvPr/>
          </p:nvSpPr>
          <p:spPr>
            <a:xfrm rot="7620609">
              <a:off x="2774" y="1552109"/>
              <a:ext cx="54523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123183" y="0"/>
              <a:ext cx="1547733" cy="1547733"/>
              <a:chOff x="0" y="0"/>
              <a:chExt cx="6355080" cy="635508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1658861"/>
              <a:ext cx="240046" cy="240046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4476130" y="3165923"/>
            <a:ext cx="1259256" cy="1420899"/>
            <a:chOff x="0" y="0"/>
            <a:chExt cx="1679008" cy="1894532"/>
          </a:xfrm>
        </p:grpSpPr>
        <p:sp>
          <p:nvSpPr>
            <p:cNvPr name="AutoShape 26" id="26"/>
            <p:cNvSpPr/>
            <p:nvPr/>
          </p:nvSpPr>
          <p:spPr>
            <a:xfrm rot="2952482">
              <a:off x="15324" y="287068"/>
              <a:ext cx="533226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7" id="27"/>
            <p:cNvGrpSpPr/>
            <p:nvPr/>
          </p:nvGrpSpPr>
          <p:grpSpPr>
            <a:xfrm rot="0">
              <a:off x="128115" y="343640"/>
              <a:ext cx="1550892" cy="1550892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120023" y="346800"/>
              <a:ext cx="1547733" cy="1547733"/>
              <a:chOff x="0" y="0"/>
              <a:chExt cx="6355080" cy="635508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0" y="0"/>
              <a:ext cx="240046" cy="240046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sp>
        <p:nvSpPr>
          <p:cNvPr name="TextBox 33" id="33"/>
          <p:cNvSpPr txBox="true"/>
          <p:nvPr/>
        </p:nvSpPr>
        <p:spPr>
          <a:xfrm rot="0">
            <a:off x="2067186" y="1867411"/>
            <a:ext cx="787544" cy="121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min.1.60m.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09436" y="2878894"/>
            <a:ext cx="1039041" cy="193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28"/>
              </a:lnSpc>
            </a:pPr>
            <a:r>
              <a:rPr lang="en-US" sz="1400" spc="-19">
                <a:solidFill>
                  <a:srgbClr val="000000"/>
                </a:solidFill>
                <a:latin typeface="Hammersmith One Bold"/>
              </a:rPr>
              <a:t>VEULENBOEK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067186" y="3785991"/>
            <a:ext cx="787544" cy="35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Vrij van gebreken en afwijkingen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757002" y="1867411"/>
            <a:ext cx="787544" cy="24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Exterieur 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min. 70pt.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494332" y="2853651"/>
            <a:ext cx="2119735" cy="272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29"/>
              </a:lnSpc>
            </a:pPr>
            <a:r>
              <a:rPr lang="en-US" sz="2136">
                <a:solidFill>
                  <a:srgbClr val="000000"/>
                </a:solidFill>
                <a:latin typeface="Hammersmith One Bold"/>
              </a:rPr>
              <a:t>STER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572232" y="3620782"/>
            <a:ext cx="1157084" cy="689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"/>
              </a:lnSpc>
            </a:pPr>
            <a:r>
              <a:rPr lang="en-US" sz="777" spc="-10">
                <a:solidFill>
                  <a:srgbClr val="000000"/>
                </a:solidFill>
                <a:latin typeface="Clear Sans Regular"/>
              </a:rPr>
              <a:t>Dressuur: </a:t>
            </a:r>
          </a:p>
          <a:p>
            <a:pPr algn="ctr">
              <a:lnSpc>
                <a:spcPts val="793"/>
              </a:lnSpc>
            </a:pPr>
            <a:r>
              <a:rPr lang="en-US" sz="777" spc="-10">
                <a:solidFill>
                  <a:srgbClr val="000000"/>
                </a:solidFill>
                <a:latin typeface="Clear Sans Regular"/>
              </a:rPr>
              <a:t>min.</a:t>
            </a:r>
            <a:r>
              <a:rPr lang="en-US" sz="777" spc="-10">
                <a:solidFill>
                  <a:srgbClr val="000000"/>
                </a:solidFill>
                <a:latin typeface="Clear Sans Regular"/>
              </a:rPr>
              <a:t>75 pt beweging</a:t>
            </a:r>
          </a:p>
          <a:p>
            <a:pPr algn="ctr">
              <a:lnSpc>
                <a:spcPts val="793"/>
              </a:lnSpc>
            </a:pPr>
          </a:p>
          <a:p>
            <a:pPr algn="ctr">
              <a:lnSpc>
                <a:spcPts val="793"/>
              </a:lnSpc>
            </a:pPr>
            <a:r>
              <a:rPr lang="en-US" sz="777" spc="-10">
                <a:solidFill>
                  <a:srgbClr val="000000"/>
                </a:solidFill>
                <a:latin typeface="Clear Sans Regular"/>
              </a:rPr>
              <a:t>Springen: </a:t>
            </a:r>
          </a:p>
          <a:p>
            <a:pPr algn="ctr">
              <a:lnSpc>
                <a:spcPts val="793"/>
              </a:lnSpc>
            </a:pPr>
            <a:r>
              <a:rPr lang="en-US" sz="777" spc="-10">
                <a:solidFill>
                  <a:srgbClr val="000000"/>
                </a:solidFill>
                <a:latin typeface="Clear Sans Regular"/>
              </a:rPr>
              <a:t>min.</a:t>
            </a:r>
            <a:r>
              <a:rPr lang="en-US" sz="777" spc="-10">
                <a:solidFill>
                  <a:srgbClr val="000000"/>
                </a:solidFill>
                <a:latin typeface="Clear Sans Regular"/>
              </a:rPr>
              <a:t>75 pt. springen </a:t>
            </a:r>
          </a:p>
          <a:p>
            <a:pPr algn="ctr">
              <a:lnSpc>
                <a:spcPts val="793"/>
              </a:lnSpc>
            </a:pPr>
            <a:r>
              <a:rPr lang="en-US" sz="777" spc="-10">
                <a:solidFill>
                  <a:srgbClr val="000000"/>
                </a:solidFill>
                <a:latin typeface="Clear Sans Regular"/>
              </a:rPr>
              <a:t>+ </a:t>
            </a:r>
          </a:p>
          <a:p>
            <a:pPr algn="ctr">
              <a:lnSpc>
                <a:spcPts val="793"/>
              </a:lnSpc>
            </a:pPr>
            <a:r>
              <a:rPr lang="en-US" sz="777" spc="-10">
                <a:solidFill>
                  <a:srgbClr val="000000"/>
                </a:solidFill>
                <a:latin typeface="Clear Sans Regular"/>
              </a:rPr>
              <a:t>min.</a:t>
            </a:r>
            <a:r>
              <a:rPr lang="en-US" sz="777" spc="-10">
                <a:solidFill>
                  <a:srgbClr val="000000"/>
                </a:solidFill>
                <a:latin typeface="Clear Sans Regular"/>
              </a:rPr>
              <a:t> 60 pt. stap en draf</a:t>
            </a:r>
          </a:p>
        </p:txBody>
      </p:sp>
      <p:sp>
        <p:nvSpPr>
          <p:cNvPr name="AutoShape 39" id="39"/>
          <p:cNvSpPr/>
          <p:nvPr/>
        </p:nvSpPr>
        <p:spPr>
          <a:xfrm rot="0">
            <a:off x="1610541" y="2960404"/>
            <a:ext cx="451341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40" id="40"/>
          <p:cNvGrpSpPr/>
          <p:nvPr/>
        </p:nvGrpSpPr>
        <p:grpSpPr>
          <a:xfrm rot="0">
            <a:off x="3257997" y="3165923"/>
            <a:ext cx="1163169" cy="1559672"/>
            <a:chOff x="0" y="0"/>
            <a:chExt cx="1550892" cy="2079563"/>
          </a:xfrm>
        </p:grpSpPr>
        <p:sp>
          <p:nvSpPr>
            <p:cNvPr name="AutoShape 41" id="41"/>
            <p:cNvSpPr/>
            <p:nvPr/>
          </p:nvSpPr>
          <p:spPr>
            <a:xfrm rot="5400000">
              <a:off x="505373" y="400374"/>
              <a:ext cx="52078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42" id="42"/>
            <p:cNvGrpSpPr/>
            <p:nvPr/>
          </p:nvGrpSpPr>
          <p:grpSpPr>
            <a:xfrm rot="0">
              <a:off x="0" y="528670"/>
              <a:ext cx="1550892" cy="1550892"/>
              <a:chOff x="0" y="0"/>
              <a:chExt cx="6350000" cy="635000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636059" y="0"/>
              <a:ext cx="240046" cy="240046"/>
              <a:chOff x="0" y="0"/>
              <a:chExt cx="6350000" cy="635000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sp>
        <p:nvSpPr>
          <p:cNvPr name="TextBox 46" id="46"/>
          <p:cNvSpPr txBox="true"/>
          <p:nvPr/>
        </p:nvSpPr>
        <p:spPr>
          <a:xfrm rot="0">
            <a:off x="3234733" y="3745681"/>
            <a:ext cx="1163169" cy="68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Locatie:</a:t>
            </a:r>
          </a:p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Stb.keuring,</a:t>
            </a:r>
          </a:p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Stb.keuring na IBOP/EPTM,</a:t>
            </a:r>
          </a:p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Stb.keuring na JPC</a:t>
            </a:r>
          </a:p>
          <a:p>
            <a:pPr algn="ctr">
              <a:lnSpc>
                <a:spcPts val="95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t="49506" r="0" b="48432"/>
          <a:stretch>
            <a:fillRect/>
          </a:stretch>
        </p:blipFill>
        <p:spPr>
          <a:xfrm flipH="false" flipV="false" rot="0">
            <a:off x="69" y="5557631"/>
            <a:ext cx="7632498" cy="15736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862524" y="3165923"/>
            <a:ext cx="1340508" cy="1429555"/>
            <a:chOff x="0" y="0"/>
            <a:chExt cx="1787345" cy="1906074"/>
          </a:xfrm>
        </p:grpSpPr>
        <p:sp>
          <p:nvSpPr>
            <p:cNvPr name="AutoShape 4" id="4"/>
            <p:cNvSpPr/>
            <p:nvPr/>
          </p:nvSpPr>
          <p:spPr>
            <a:xfrm rot="7742935">
              <a:off x="1180365" y="346441"/>
              <a:ext cx="611590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358341"/>
              <a:ext cx="1547733" cy="1547733"/>
              <a:chOff x="0" y="0"/>
              <a:chExt cx="6355080" cy="635508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547299" y="0"/>
              <a:ext cx="240046" cy="240046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447372" y="2397870"/>
            <a:ext cx="1163169" cy="1163169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895581" y="1276483"/>
            <a:ext cx="1307452" cy="1425365"/>
            <a:chOff x="0" y="0"/>
            <a:chExt cx="1743269" cy="1900487"/>
          </a:xfrm>
        </p:grpSpPr>
        <p:sp>
          <p:nvSpPr>
            <p:cNvPr name="AutoShape 12" id="12"/>
            <p:cNvSpPr/>
            <p:nvPr/>
          </p:nvSpPr>
          <p:spPr>
            <a:xfrm rot="2961718">
              <a:off x="1146488" y="1563191"/>
              <a:ext cx="57763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10146" y="3160"/>
              <a:ext cx="1547733" cy="1547733"/>
              <a:chOff x="0" y="0"/>
              <a:chExt cx="6355080" cy="635508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1503223" y="1660441"/>
              <a:ext cx="240046" cy="240046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9" id="19"/>
          <p:cNvGrpSpPr/>
          <p:nvPr/>
        </p:nvGrpSpPr>
        <p:grpSpPr>
          <a:xfrm rot="0">
            <a:off x="4476130" y="1277668"/>
            <a:ext cx="1253187" cy="1424180"/>
            <a:chOff x="0" y="0"/>
            <a:chExt cx="1670915" cy="1898907"/>
          </a:xfrm>
        </p:grpSpPr>
        <p:sp>
          <p:nvSpPr>
            <p:cNvPr name="AutoShape 20" id="20"/>
            <p:cNvSpPr/>
            <p:nvPr/>
          </p:nvSpPr>
          <p:spPr>
            <a:xfrm rot="7620609">
              <a:off x="2774" y="1552109"/>
              <a:ext cx="54523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123183" y="0"/>
              <a:ext cx="1547733" cy="1547733"/>
              <a:chOff x="0" y="0"/>
              <a:chExt cx="6355080" cy="635508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1658861"/>
              <a:ext cx="240046" cy="240046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4476130" y="3165923"/>
            <a:ext cx="1259256" cy="1420899"/>
            <a:chOff x="0" y="0"/>
            <a:chExt cx="1679008" cy="1894532"/>
          </a:xfrm>
        </p:grpSpPr>
        <p:sp>
          <p:nvSpPr>
            <p:cNvPr name="AutoShape 26" id="26"/>
            <p:cNvSpPr/>
            <p:nvPr/>
          </p:nvSpPr>
          <p:spPr>
            <a:xfrm rot="2952482">
              <a:off x="15324" y="287068"/>
              <a:ext cx="533226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7" id="27"/>
            <p:cNvGrpSpPr/>
            <p:nvPr/>
          </p:nvGrpSpPr>
          <p:grpSpPr>
            <a:xfrm rot="0">
              <a:off x="128115" y="343640"/>
              <a:ext cx="1550892" cy="1550892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120023" y="346800"/>
              <a:ext cx="1547733" cy="1547733"/>
              <a:chOff x="0" y="0"/>
              <a:chExt cx="6355080" cy="635508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0" y="0"/>
              <a:ext cx="240046" cy="240046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sp>
        <p:nvSpPr>
          <p:cNvPr name="TextBox 33" id="33"/>
          <p:cNvSpPr txBox="true"/>
          <p:nvPr/>
        </p:nvSpPr>
        <p:spPr>
          <a:xfrm rot="0">
            <a:off x="2067186" y="1696342"/>
            <a:ext cx="787544" cy="313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IBOP- of EPTM-</a:t>
            </a:r>
          </a:p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predikaat</a:t>
            </a:r>
          </a:p>
          <a:p>
            <a:pPr algn="ctr" marL="0" indent="0" lvl="0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of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09436" y="2837556"/>
            <a:ext cx="1039041" cy="286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42"/>
              </a:lnSpc>
            </a:pPr>
            <a:r>
              <a:rPr lang="en-US" sz="2100" spc="-29">
                <a:solidFill>
                  <a:srgbClr val="000000"/>
                </a:solidFill>
                <a:latin typeface="Hammersmith One Bold"/>
              </a:rPr>
              <a:t>STER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067186" y="3704521"/>
            <a:ext cx="787544" cy="618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Sportprestatie minimaal:</a:t>
            </a:r>
          </a:p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Z+1 dressuur</a:t>
            </a:r>
          </a:p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M+5 springen</a:t>
            </a:r>
          </a:p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M+5 eventing</a:t>
            </a:r>
          </a:p>
          <a:p>
            <a:pPr algn="ctr" marL="0" indent="0" lvl="0">
              <a:lnSpc>
                <a:spcPts val="815"/>
              </a:lnSpc>
            </a:pPr>
          </a:p>
        </p:txBody>
      </p:sp>
      <p:sp>
        <p:nvSpPr>
          <p:cNvPr name="TextBox 36" id="36"/>
          <p:cNvSpPr txBox="true"/>
          <p:nvPr/>
        </p:nvSpPr>
        <p:spPr>
          <a:xfrm rot="60000">
            <a:off x="4756919" y="1645541"/>
            <a:ext cx="787544" cy="415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Jonge paarden-competitie min. 75 pt.</a:t>
            </a:r>
          </a:p>
          <a:p>
            <a:pPr algn="ctr" marL="0" indent="0" lvl="0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of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494332" y="2856796"/>
            <a:ext cx="2119735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95"/>
              </a:lnSpc>
            </a:pPr>
            <a:r>
              <a:rPr lang="en-US" sz="2100">
                <a:solidFill>
                  <a:srgbClr val="000000"/>
                </a:solidFill>
                <a:latin typeface="Hammersmith One Bold"/>
              </a:rPr>
              <a:t>KEUR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606890" y="3694996"/>
            <a:ext cx="1054029" cy="549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"/>
              </a:lnSpc>
            </a:pPr>
            <a:r>
              <a:rPr lang="en-US" sz="700" spc="-9">
                <a:solidFill>
                  <a:srgbClr val="000000"/>
                </a:solidFill>
                <a:latin typeface="Clear Sans Regular"/>
              </a:rPr>
              <a:t>en</a:t>
            </a:r>
          </a:p>
          <a:p>
            <a:pPr algn="ctr">
              <a:lnSpc>
                <a:spcPts val="714"/>
              </a:lnSpc>
            </a:pPr>
            <a:r>
              <a:rPr lang="en-US" sz="700" spc="-9">
                <a:solidFill>
                  <a:srgbClr val="000000"/>
                </a:solidFill>
                <a:latin typeface="Clear Sans Regular"/>
              </a:rPr>
              <a:t>voldoet aan keuringsstandaard op:</a:t>
            </a:r>
          </a:p>
          <a:p>
            <a:pPr algn="ctr">
              <a:lnSpc>
                <a:spcPts val="714"/>
              </a:lnSpc>
            </a:pPr>
            <a:r>
              <a:rPr lang="en-US" sz="700" spc="-9">
                <a:solidFill>
                  <a:srgbClr val="000000"/>
                </a:solidFill>
                <a:latin typeface="Clear Sans Regular"/>
              </a:rPr>
              <a:t>CK</a:t>
            </a:r>
          </a:p>
          <a:p>
            <a:pPr algn="ctr">
              <a:lnSpc>
                <a:spcPts val="714"/>
              </a:lnSpc>
            </a:pPr>
            <a:r>
              <a:rPr lang="en-US" sz="700" spc="-9">
                <a:solidFill>
                  <a:srgbClr val="000000"/>
                </a:solidFill>
                <a:latin typeface="Clear Sans Regular"/>
              </a:rPr>
              <a:t>Stb.keuring na IBOP/EPTM</a:t>
            </a:r>
          </a:p>
          <a:p>
            <a:pPr algn="ctr">
              <a:lnSpc>
                <a:spcPts val="714"/>
              </a:lnSpc>
            </a:pPr>
            <a:r>
              <a:rPr lang="en-US" sz="700" spc="-9">
                <a:solidFill>
                  <a:srgbClr val="000000"/>
                </a:solidFill>
                <a:latin typeface="Clear Sans Regular"/>
              </a:rPr>
              <a:t>Stb.keuring na JPC</a:t>
            </a:r>
          </a:p>
        </p:txBody>
      </p:sp>
      <p:sp>
        <p:nvSpPr>
          <p:cNvPr name="AutoShape 39" id="39"/>
          <p:cNvSpPr/>
          <p:nvPr/>
        </p:nvSpPr>
        <p:spPr>
          <a:xfrm rot="0">
            <a:off x="1610541" y="2960404"/>
            <a:ext cx="451341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t="49506" r="0" b="48432"/>
          <a:stretch>
            <a:fillRect/>
          </a:stretch>
        </p:blipFill>
        <p:spPr>
          <a:xfrm flipH="false" flipV="false" rot="0">
            <a:off x="69" y="5557631"/>
            <a:ext cx="7632498" cy="15736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47372" y="2397870"/>
            <a:ext cx="1163169" cy="116316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95581" y="1276483"/>
            <a:ext cx="1307452" cy="1425365"/>
            <a:chOff x="0" y="0"/>
            <a:chExt cx="1743269" cy="1900487"/>
          </a:xfrm>
        </p:grpSpPr>
        <p:sp>
          <p:nvSpPr>
            <p:cNvPr name="AutoShape 6" id="6"/>
            <p:cNvSpPr/>
            <p:nvPr/>
          </p:nvSpPr>
          <p:spPr>
            <a:xfrm rot="2961718">
              <a:off x="1146488" y="1563191"/>
              <a:ext cx="57763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7" id="7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10146" y="3160"/>
              <a:ext cx="1547733" cy="1547733"/>
              <a:chOff x="0" y="0"/>
              <a:chExt cx="6355080" cy="635508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503223" y="1660441"/>
              <a:ext cx="240046" cy="240046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4476130" y="1277668"/>
            <a:ext cx="1253187" cy="1424180"/>
            <a:chOff x="0" y="0"/>
            <a:chExt cx="1670915" cy="1898907"/>
          </a:xfrm>
        </p:grpSpPr>
        <p:sp>
          <p:nvSpPr>
            <p:cNvPr name="AutoShape 14" id="14"/>
            <p:cNvSpPr/>
            <p:nvPr/>
          </p:nvSpPr>
          <p:spPr>
            <a:xfrm rot="7620609">
              <a:off x="2774" y="1552109"/>
              <a:ext cx="54523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123183" y="0"/>
              <a:ext cx="1547733" cy="1547733"/>
              <a:chOff x="0" y="0"/>
              <a:chExt cx="6355080" cy="635508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1658861"/>
              <a:ext cx="240046" cy="240046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9" id="19"/>
          <p:cNvGrpSpPr/>
          <p:nvPr/>
        </p:nvGrpSpPr>
        <p:grpSpPr>
          <a:xfrm rot="0">
            <a:off x="4572216" y="3423653"/>
            <a:ext cx="1163169" cy="1163169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067186" y="1696342"/>
            <a:ext cx="787544" cy="313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D-OC</a:t>
            </a:r>
          </a:p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predikaat</a:t>
            </a:r>
          </a:p>
          <a:p>
            <a:pPr algn="ctr" marL="0" indent="0" lvl="0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of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09436" y="2837556"/>
            <a:ext cx="1039041" cy="286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42"/>
              </a:lnSpc>
            </a:pPr>
            <a:r>
              <a:rPr lang="en-US" sz="2100" spc="-29">
                <a:solidFill>
                  <a:srgbClr val="000000"/>
                </a:solidFill>
                <a:latin typeface="Hammersmith One Bold"/>
              </a:rPr>
              <a:t>KEUR</a:t>
            </a:r>
          </a:p>
        </p:txBody>
      </p:sp>
      <p:sp>
        <p:nvSpPr>
          <p:cNvPr name="TextBox 23" id="23"/>
          <p:cNvSpPr txBox="true"/>
          <p:nvPr/>
        </p:nvSpPr>
        <p:spPr>
          <a:xfrm rot="60000">
            <a:off x="4756919" y="1747141"/>
            <a:ext cx="787544" cy="21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PROK-</a:t>
            </a:r>
          </a:p>
          <a:p>
            <a:pPr algn="ctr" marL="0" indent="0" lvl="0">
              <a:lnSpc>
                <a:spcPts val="815"/>
              </a:lnSpc>
            </a:pPr>
            <a:r>
              <a:rPr lang="en-US" sz="799" spc="-11">
                <a:solidFill>
                  <a:srgbClr val="000000"/>
                </a:solidFill>
                <a:latin typeface="Clear Sans Regular"/>
              </a:rPr>
              <a:t>certificaat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94332" y="2856796"/>
            <a:ext cx="2119735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95"/>
              </a:lnSpc>
            </a:pPr>
            <a:r>
              <a:rPr lang="en-US" sz="2100">
                <a:solidFill>
                  <a:srgbClr val="000000"/>
                </a:solidFill>
                <a:latin typeface="Hammersmith One Bold"/>
              </a:rPr>
              <a:t>ELITE</a:t>
            </a:r>
          </a:p>
        </p:txBody>
      </p:sp>
      <p:sp>
        <p:nvSpPr>
          <p:cNvPr name="AutoShape 25" id="25"/>
          <p:cNvSpPr/>
          <p:nvPr/>
        </p:nvSpPr>
        <p:spPr>
          <a:xfrm rot="0">
            <a:off x="1610541" y="2960404"/>
            <a:ext cx="451341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t="49506" r="0" b="48432"/>
          <a:stretch>
            <a:fillRect/>
          </a:stretch>
        </p:blipFill>
        <p:spPr>
          <a:xfrm flipH="false" flipV="false" rot="0">
            <a:off x="69" y="5557631"/>
            <a:ext cx="7632498" cy="15736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230845" y="593824"/>
            <a:ext cx="1163169" cy="1529280"/>
            <a:chOff x="0" y="0"/>
            <a:chExt cx="1550892" cy="2039040"/>
          </a:xfrm>
        </p:grpSpPr>
        <p:sp>
          <p:nvSpPr>
            <p:cNvPr name="AutoShape 4" id="4"/>
            <p:cNvSpPr/>
            <p:nvPr/>
          </p:nvSpPr>
          <p:spPr>
            <a:xfrm rot="5399999">
              <a:off x="439234" y="1573122"/>
              <a:ext cx="67242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" id="5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923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645741" y="1798994"/>
              <a:ext cx="240046" cy="240046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1" id="11"/>
          <p:cNvGrpSpPr/>
          <p:nvPr/>
        </p:nvGrpSpPr>
        <p:grpSpPr>
          <a:xfrm rot="0">
            <a:off x="482052" y="2397870"/>
            <a:ext cx="1711694" cy="1163169"/>
            <a:chOff x="0" y="0"/>
            <a:chExt cx="2282259" cy="1550892"/>
          </a:xfrm>
        </p:grpSpPr>
        <p:sp>
          <p:nvSpPr>
            <p:cNvPr name="AutoShape 12" id="12"/>
            <p:cNvSpPr/>
            <p:nvPr/>
          </p:nvSpPr>
          <p:spPr>
            <a:xfrm rot="0">
              <a:off x="1341226" y="778936"/>
              <a:ext cx="74920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042213" y="678277"/>
              <a:ext cx="240046" cy="24004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427975" y="947183"/>
            <a:ext cx="1307452" cy="1425365"/>
            <a:chOff x="0" y="0"/>
            <a:chExt cx="1743269" cy="1900487"/>
          </a:xfrm>
        </p:grpSpPr>
        <p:sp>
          <p:nvSpPr>
            <p:cNvPr name="AutoShape 18" id="18"/>
            <p:cNvSpPr/>
            <p:nvPr/>
          </p:nvSpPr>
          <p:spPr>
            <a:xfrm rot="2961718">
              <a:off x="1146488" y="1563191"/>
              <a:ext cx="57763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9" id="19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10146" y="3160"/>
              <a:ext cx="1547733" cy="1547733"/>
              <a:chOff x="0" y="0"/>
              <a:chExt cx="6355080" cy="635508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1503223" y="1660441"/>
              <a:ext cx="240046" cy="240046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4870773" y="948368"/>
            <a:ext cx="1253187" cy="1424180"/>
            <a:chOff x="0" y="0"/>
            <a:chExt cx="1670915" cy="1898907"/>
          </a:xfrm>
        </p:grpSpPr>
        <p:sp>
          <p:nvSpPr>
            <p:cNvPr name="AutoShape 26" id="26"/>
            <p:cNvSpPr/>
            <p:nvPr/>
          </p:nvSpPr>
          <p:spPr>
            <a:xfrm rot="7620609">
              <a:off x="2774" y="1552109"/>
              <a:ext cx="54523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123183" y="0"/>
              <a:ext cx="1547733" cy="1547733"/>
              <a:chOff x="0" y="0"/>
              <a:chExt cx="6355080" cy="635508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1658861"/>
              <a:ext cx="240046" cy="240046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31" id="31"/>
          <p:cNvGrpSpPr/>
          <p:nvPr/>
        </p:nvGrpSpPr>
        <p:grpSpPr>
          <a:xfrm rot="0">
            <a:off x="5412507" y="2397870"/>
            <a:ext cx="1725441" cy="1163169"/>
            <a:chOff x="0" y="0"/>
            <a:chExt cx="2300588" cy="1550892"/>
          </a:xfrm>
        </p:grpSpPr>
        <p:sp>
          <p:nvSpPr>
            <p:cNvPr name="AutoShape 32" id="32"/>
            <p:cNvSpPr/>
            <p:nvPr/>
          </p:nvSpPr>
          <p:spPr>
            <a:xfrm rot="0">
              <a:off x="188146" y="759572"/>
              <a:ext cx="74920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3" id="33"/>
            <p:cNvGrpSpPr/>
            <p:nvPr/>
          </p:nvGrpSpPr>
          <p:grpSpPr>
            <a:xfrm rot="0">
              <a:off x="749695" y="0"/>
              <a:ext cx="1550892" cy="1550892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655423"/>
              <a:ext cx="240046" cy="240046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sp>
        <p:nvSpPr>
          <p:cNvPr name="TextBox 37" id="37"/>
          <p:cNvSpPr txBox="true"/>
          <p:nvPr/>
        </p:nvSpPr>
        <p:spPr>
          <a:xfrm rot="0">
            <a:off x="3434816" y="1124212"/>
            <a:ext cx="787544" cy="121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Z+5 eventing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612753" y="1477571"/>
            <a:ext cx="787544" cy="121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Z2+1 dressuur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69865" y="2923613"/>
            <a:ext cx="787544" cy="121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Z+6 springen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149644" y="2912456"/>
            <a:ext cx="787544" cy="24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Kl.4+3 endurance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149760" y="1298977"/>
            <a:ext cx="787544" cy="478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M+5 mennen</a:t>
            </a:r>
          </a:p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of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3 x int. mennen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524521" y="2614055"/>
            <a:ext cx="2558323" cy="62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2578">
                <a:solidFill>
                  <a:srgbClr val="000000"/>
                </a:solidFill>
                <a:latin typeface="Hammersmith One Bold"/>
              </a:rPr>
              <a:t>SPORT-</a:t>
            </a:r>
          </a:p>
          <a:p>
            <a:pPr algn="ctr" marL="0" indent="0" lvl="0">
              <a:lnSpc>
                <a:spcPts val="2449"/>
              </a:lnSpc>
            </a:pPr>
            <a:r>
              <a:rPr lang="en-US" sz="2578">
                <a:solidFill>
                  <a:srgbClr val="000000"/>
                </a:solidFill>
                <a:latin typeface="Hammersmith One Bold"/>
              </a:rPr>
              <a:t>PREDIKAAT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t="49506" r="0" b="48432"/>
          <a:stretch>
            <a:fillRect/>
          </a:stretch>
        </p:blipFill>
        <p:spPr>
          <a:xfrm flipH="false" flipV="false" rot="0">
            <a:off x="69" y="5557631"/>
            <a:ext cx="7632498" cy="15736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230845" y="593824"/>
            <a:ext cx="1163169" cy="1529280"/>
            <a:chOff x="0" y="0"/>
            <a:chExt cx="1550892" cy="2039040"/>
          </a:xfrm>
        </p:grpSpPr>
        <p:sp>
          <p:nvSpPr>
            <p:cNvPr name="AutoShape 4" id="4"/>
            <p:cNvSpPr/>
            <p:nvPr/>
          </p:nvSpPr>
          <p:spPr>
            <a:xfrm rot="5399999">
              <a:off x="439234" y="1573122"/>
              <a:ext cx="67242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" id="5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923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645741" y="1798994"/>
              <a:ext cx="240046" cy="240046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1" id="11"/>
          <p:cNvGrpSpPr/>
          <p:nvPr/>
        </p:nvGrpSpPr>
        <p:grpSpPr>
          <a:xfrm rot="0">
            <a:off x="482052" y="2397870"/>
            <a:ext cx="1711694" cy="1163169"/>
            <a:chOff x="0" y="0"/>
            <a:chExt cx="2282259" cy="1550892"/>
          </a:xfrm>
        </p:grpSpPr>
        <p:sp>
          <p:nvSpPr>
            <p:cNvPr name="AutoShape 12" id="12"/>
            <p:cNvSpPr/>
            <p:nvPr/>
          </p:nvSpPr>
          <p:spPr>
            <a:xfrm rot="0">
              <a:off x="1341226" y="778936"/>
              <a:ext cx="74920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042213" y="678277"/>
              <a:ext cx="240046" cy="24004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427975" y="947183"/>
            <a:ext cx="1307452" cy="1425365"/>
            <a:chOff x="0" y="0"/>
            <a:chExt cx="1743269" cy="1900487"/>
          </a:xfrm>
        </p:grpSpPr>
        <p:sp>
          <p:nvSpPr>
            <p:cNvPr name="AutoShape 18" id="18"/>
            <p:cNvSpPr/>
            <p:nvPr/>
          </p:nvSpPr>
          <p:spPr>
            <a:xfrm rot="2961718">
              <a:off x="1146488" y="1563191"/>
              <a:ext cx="57763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9" id="19"/>
            <p:cNvGrpSpPr/>
            <p:nvPr/>
          </p:nvGrpSpPr>
          <p:grpSpPr>
            <a:xfrm rot="0">
              <a:off x="0" y="0"/>
              <a:ext cx="1550892" cy="1550892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10146" y="3160"/>
              <a:ext cx="1547733" cy="1547733"/>
              <a:chOff x="0" y="0"/>
              <a:chExt cx="6355080" cy="635508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1503223" y="1660441"/>
              <a:ext cx="240046" cy="240046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4870773" y="973690"/>
            <a:ext cx="1253187" cy="1424180"/>
            <a:chOff x="0" y="0"/>
            <a:chExt cx="1670915" cy="1898907"/>
          </a:xfrm>
        </p:grpSpPr>
        <p:sp>
          <p:nvSpPr>
            <p:cNvPr name="AutoShape 26" id="26"/>
            <p:cNvSpPr/>
            <p:nvPr/>
          </p:nvSpPr>
          <p:spPr>
            <a:xfrm rot="7620609">
              <a:off x="2774" y="1552109"/>
              <a:ext cx="54523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123183" y="0"/>
              <a:ext cx="1547733" cy="1547733"/>
              <a:chOff x="0" y="0"/>
              <a:chExt cx="6355080" cy="635508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1658861"/>
              <a:ext cx="240046" cy="240046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31" id="31"/>
          <p:cNvGrpSpPr/>
          <p:nvPr/>
        </p:nvGrpSpPr>
        <p:grpSpPr>
          <a:xfrm rot="0">
            <a:off x="5412507" y="2397870"/>
            <a:ext cx="1725441" cy="1163169"/>
            <a:chOff x="0" y="0"/>
            <a:chExt cx="2300588" cy="1550892"/>
          </a:xfrm>
        </p:grpSpPr>
        <p:sp>
          <p:nvSpPr>
            <p:cNvPr name="AutoShape 32" id="32"/>
            <p:cNvSpPr/>
            <p:nvPr/>
          </p:nvSpPr>
          <p:spPr>
            <a:xfrm rot="0">
              <a:off x="188146" y="759572"/>
              <a:ext cx="749205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3" id="33"/>
            <p:cNvGrpSpPr/>
            <p:nvPr/>
          </p:nvGrpSpPr>
          <p:grpSpPr>
            <a:xfrm rot="0">
              <a:off x="749695" y="0"/>
              <a:ext cx="1550892" cy="1550892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655423"/>
              <a:ext cx="240046" cy="240046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grpSp>
        <p:nvGrpSpPr>
          <p:cNvPr name="Group 37" id="37"/>
          <p:cNvGrpSpPr/>
          <p:nvPr/>
        </p:nvGrpSpPr>
        <p:grpSpPr>
          <a:xfrm rot="0">
            <a:off x="4960790" y="3815928"/>
            <a:ext cx="1163169" cy="1163169"/>
            <a:chOff x="0" y="0"/>
            <a:chExt cx="6350000" cy="6350000"/>
          </a:xfrm>
        </p:grpSpPr>
        <p:sp>
          <p:nvSpPr>
            <p:cNvPr name="Freeform 38" id="3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3230845" y="3762451"/>
            <a:ext cx="1163169" cy="1559672"/>
            <a:chOff x="0" y="0"/>
            <a:chExt cx="1550892" cy="2079563"/>
          </a:xfrm>
        </p:grpSpPr>
        <p:sp>
          <p:nvSpPr>
            <p:cNvPr name="AutoShape 40" id="40"/>
            <p:cNvSpPr/>
            <p:nvPr/>
          </p:nvSpPr>
          <p:spPr>
            <a:xfrm rot="5400000">
              <a:off x="505373" y="400374"/>
              <a:ext cx="520783" cy="0"/>
            </a:xfrm>
            <a:prstGeom prst="line">
              <a:avLst/>
            </a:prstGeom>
            <a:ln cap="rnd" w="198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41" id="41"/>
            <p:cNvGrpSpPr/>
            <p:nvPr/>
          </p:nvGrpSpPr>
          <p:grpSpPr>
            <a:xfrm rot="0">
              <a:off x="0" y="528670"/>
              <a:ext cx="1550892" cy="1550892"/>
              <a:chOff x="0" y="0"/>
              <a:chExt cx="6350000" cy="6350000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grpSp>
          <p:nvGrpSpPr>
            <p:cNvPr name="Group 43" id="43"/>
            <p:cNvGrpSpPr/>
            <p:nvPr/>
          </p:nvGrpSpPr>
          <p:grpSpPr>
            <a:xfrm rot="0">
              <a:off x="636059" y="0"/>
              <a:ext cx="240046" cy="240046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sp>
        <p:nvSpPr>
          <p:cNvPr name="TextBox 45" id="45"/>
          <p:cNvSpPr txBox="true"/>
          <p:nvPr/>
        </p:nvSpPr>
        <p:spPr>
          <a:xfrm rot="0">
            <a:off x="3434816" y="1126593"/>
            <a:ext cx="787544" cy="116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Bold"/>
              </a:rPr>
              <a:t>PROK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612753" y="1251352"/>
            <a:ext cx="787544" cy="57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Bold"/>
              </a:rPr>
              <a:t>Prestatie</a:t>
            </a:r>
            <a:r>
              <a:rPr lang="en-US" sz="937" spc="-13">
                <a:solidFill>
                  <a:srgbClr val="000000"/>
                </a:solidFill>
                <a:latin typeface="Clear Sans Regular"/>
              </a:rPr>
              <a:t>: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5 pt. vlgs. tabel bij min. 2 en max. 3 nakomelingen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69865" y="2640244"/>
            <a:ext cx="787544" cy="68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Bold"/>
              </a:rPr>
              <a:t>Preferent</a:t>
            </a:r>
            <a:r>
              <a:rPr lang="en-US" sz="937" spc="-13">
                <a:solidFill>
                  <a:srgbClr val="000000"/>
                </a:solidFill>
                <a:latin typeface="Clear Sans Regular"/>
              </a:rPr>
              <a:t>:</a:t>
            </a:r>
          </a:p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min.3 nakomelingen ster of 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2e bezichtiging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25919" y="4520272"/>
            <a:ext cx="787544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Bold"/>
              </a:rPr>
              <a:t>EPTM</a:t>
            </a:r>
            <a:r>
              <a:rPr lang="en-US" sz="937" spc="-13">
                <a:solidFill>
                  <a:srgbClr val="000000"/>
                </a:solidFill>
                <a:latin typeface="Clear Sans Regular"/>
              </a:rPr>
              <a:t>: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min.75 pt. voor bewegen of springen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171508" y="2759189"/>
            <a:ext cx="787544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Bold"/>
              </a:rPr>
              <a:t>IBOP</a:t>
            </a:r>
            <a:r>
              <a:rPr lang="en-US" sz="937" spc="-13">
                <a:solidFill>
                  <a:srgbClr val="000000"/>
                </a:solidFill>
                <a:latin typeface="Clear Sans Regular"/>
              </a:rPr>
              <a:t>: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&gt;75 pt. voor bewegen of springen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149788" y="1308502"/>
            <a:ext cx="787544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Bold"/>
              </a:rPr>
              <a:t>D-OC</a:t>
            </a:r>
          </a:p>
          <a:p>
            <a:pPr algn="ctr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"/>
              </a:rPr>
              <a:t>&gt;95</a:t>
            </a:r>
          </a:p>
          <a:p>
            <a:pPr algn="ctr" marL="0" indent="0" lvl="0">
              <a:lnSpc>
                <a:spcPts val="956"/>
              </a:lnSpc>
            </a:pPr>
            <a:r>
              <a:rPr lang="en-US" sz="937" spc="-13">
                <a:solidFill>
                  <a:srgbClr val="000000"/>
                </a:solidFill>
                <a:latin typeface="Clear Sans Regular Italics"/>
              </a:rPr>
              <a:t>(betrouwbaar-heid &gt; 29%)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524521" y="2614055"/>
            <a:ext cx="2558323" cy="62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49"/>
              </a:lnSpc>
            </a:pPr>
            <a:r>
              <a:rPr lang="en-US" sz="2578">
                <a:solidFill>
                  <a:srgbClr val="000000"/>
                </a:solidFill>
                <a:latin typeface="Hammersmith One"/>
              </a:rPr>
              <a:t>Losse predikaten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t="49506" r="0" b="48432"/>
          <a:stretch>
            <a:fillRect/>
          </a:stretch>
        </p:blipFill>
        <p:spPr>
          <a:xfrm flipH="false" flipV="false" rot="0">
            <a:off x="69" y="5557631"/>
            <a:ext cx="7632498" cy="15736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572216" y="3423653"/>
            <a:ext cx="1163169" cy="116316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87586" y="1404199"/>
            <a:ext cx="6567840" cy="2263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DAFSICv0gr8</dc:identifier>
  <dcterms:modified xsi:type="dcterms:W3CDTF">2011-08-01T06:04:30Z</dcterms:modified>
  <cp:revision>1</cp:revision>
  <dc:title>STER</dc:title>
</cp:coreProperties>
</file>