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494" r:id="rId5"/>
    <p:sldId id="510" r:id="rId6"/>
    <p:sldId id="556" r:id="rId7"/>
    <p:sldId id="557" r:id="rId8"/>
  </p:sldIdLst>
  <p:sldSz cx="9906000" cy="6858000" type="A4"/>
  <p:notesSz cx="6669088" cy="9926638"/>
  <p:defaultTextStyle>
    <a:defPPr>
      <a:defRPr lang="en-US"/>
    </a:defPPr>
    <a:lvl1pPr algn="l" defTabSz="536372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536372" algn="l" defTabSz="536372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072743" algn="l" defTabSz="536372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609115" algn="l" defTabSz="536372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145487" algn="l" defTabSz="536372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681859" algn="l" defTabSz="107274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3218230" algn="l" defTabSz="107274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754602" algn="l" defTabSz="107274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4290974" algn="l" defTabSz="1072743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BB95043-8198-F536-9F09-0F69B3BF3681}" name="Ralph van Venrooij | KWPN" initials="Rv" userId="S::Venrooij@kwpn.nl::b6243e51-6500-4009-bfe9-4cd83934705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. Korver" initials="S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663"/>
    <a:srgbClr val="FF6418"/>
    <a:srgbClr val="DCE6F2"/>
    <a:srgbClr val="FFFFCC"/>
    <a:srgbClr val="FAD4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ijl, gemiddeld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Stijl, donker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Stijl, gemiddeld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Stijl, gemiddeld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Stijl, licht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ijl, thema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6D9F66E-5EB9-4882-86FB-DCBF35E3C3E4}" styleName="Stijl, gemiddeld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056" autoAdjust="0"/>
    <p:restoredTop sz="84440" autoAdjust="0"/>
  </p:normalViewPr>
  <p:slideViewPr>
    <p:cSldViewPr snapToGrid="0" snapToObjects="1">
      <p:cViewPr varScale="1">
        <p:scale>
          <a:sx n="66" d="100"/>
          <a:sy n="66" d="100"/>
        </p:scale>
        <p:origin x="1128" y="53"/>
      </p:cViewPr>
      <p:guideLst>
        <p:guide orient="horz" pos="1620"/>
        <p:guide pos="2880"/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2" d="100"/>
          <a:sy n="62" d="100"/>
        </p:scale>
        <p:origin x="-3381" y="-100"/>
      </p:cViewPr>
      <p:guideLst>
        <p:guide orient="horz" pos="3126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776866" y="2"/>
            <a:ext cx="2890665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FFC94D-A5DF-49DE-AA08-8B4A4741F821}" type="datetimeFigureOut">
              <a:rPr lang="nl-NL" smtClean="0"/>
              <a:t>13-3-2026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1" y="9428630"/>
            <a:ext cx="2890665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776866" y="9428630"/>
            <a:ext cx="2890665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5F613A-976A-4580-9605-BF7994ECA849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36937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890665" cy="496412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776867" y="3"/>
            <a:ext cx="2890665" cy="496412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r">
              <a:defRPr sz="1200"/>
            </a:lvl1pPr>
          </a:lstStyle>
          <a:p>
            <a:fld id="{ECAF1121-2BEA-4896-B031-19C08D2D044C}" type="datetimeFigureOut">
              <a:rPr lang="en-GB" smtClean="0"/>
              <a:t>13/03/2026</a:t>
            </a:fld>
            <a:endParaRPr lang="en-GB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46113" y="744538"/>
            <a:ext cx="537686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7" tIns="45719" rIns="91437" bIns="45719" rtlCol="0" anchor="ctr"/>
          <a:lstStyle/>
          <a:p>
            <a:endParaRPr lang="en-GB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66600" y="4715114"/>
            <a:ext cx="5335893" cy="4467706"/>
          </a:xfrm>
          <a:prstGeom prst="rect">
            <a:avLst/>
          </a:prstGeom>
        </p:spPr>
        <p:txBody>
          <a:bodyPr vert="horz" lIns="91437" tIns="45719" rIns="91437" bIns="45719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1" y="9428630"/>
            <a:ext cx="2890665" cy="496411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776867" y="9428630"/>
            <a:ext cx="2890665" cy="496411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r">
              <a:defRPr sz="1200"/>
            </a:lvl1pPr>
          </a:lstStyle>
          <a:p>
            <a:fld id="{102ECA5A-0BB7-4BDE-8E70-58FFE2E340E0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8117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2ECA5A-0BB7-4BDE-8E70-58FFE2E340E0}" type="slidenum">
              <a:rPr lang="en-GB" smtClean="0"/>
              <a:t>1</a:t>
            </a:fld>
            <a:endParaRPr lang="en-GB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216553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De planning is dat de werkgroep in de eerstvolgende LR vergadering met voorstellen gaat komen, voor een structuur die past bij het KWPN voor de komende jaren.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2ECA5A-0BB7-4BDE-8E70-58FFE2E340E0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8708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FontTx/>
              <a:buNone/>
            </a:pPr>
            <a:r>
              <a:rPr lang="nl-NL" dirty="0"/>
              <a:t>- Benoemingen Herkeuringscommissie Springen en Tuigpaard.</a:t>
            </a:r>
          </a:p>
          <a:p>
            <a:pPr marL="0" indent="0">
              <a:buFontTx/>
              <a:buNone/>
            </a:pPr>
            <a:r>
              <a:rPr lang="nl-NL" dirty="0"/>
              <a:t>- Alle selectiereglementen geactualiseerd voor alle fokrichtingen.</a:t>
            </a:r>
          </a:p>
          <a:p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In de Ledenraad is afgesproken dat er in pilotvorm 3 fokkerscafés ingepland worden om de </a:t>
            </a:r>
            <a:r>
              <a:rPr lang="nl-NL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foktechnische</a:t>
            </a:r>
            <a:r>
              <a:rPr lang="nl-N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zaken te bespreken. Dit voorjaar wordt dit voor rijpaard (springen en dressuur) gedaan.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2ECA5A-0BB7-4BDE-8E70-58FFE2E340E0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9103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38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63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27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9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454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818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18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54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90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DC1AA-A622-4C13-88D7-6E4E733C2D7C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Jaarverslag 2016</a:t>
            </a:r>
          </a:p>
        </p:txBody>
      </p:sp>
      <p:cxnSp>
        <p:nvCxnSpPr>
          <p:cNvPr id="6" name="Rechte verbindingslijn 5"/>
          <p:cNvCxnSpPr/>
          <p:nvPr userDrawn="1"/>
        </p:nvCxnSpPr>
        <p:spPr>
          <a:xfrm>
            <a:off x="0" y="1318594"/>
            <a:ext cx="9906000" cy="0"/>
          </a:xfrm>
          <a:prstGeom prst="line">
            <a:avLst/>
          </a:prstGeom>
          <a:ln w="28575" cmpd="sng"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4868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B1479-6119-4155-968F-A56249B044C8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Jaarverslag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A6389B-B75F-4AC6-88DB-E8FAA1C7EB63}" type="slidenum">
              <a:rPr lang="en-US" altLang="nl-NL"/>
              <a:pPr/>
              <a:t>‹nr.›</a:t>
            </a:fld>
            <a:endParaRPr lang="en-US" altLang="nl-NL" dirty="0"/>
          </a:p>
        </p:txBody>
      </p:sp>
    </p:spTree>
    <p:extLst>
      <p:ext uri="{BB962C8B-B14F-4D97-AF65-F5344CB8AC3E}">
        <p14:creationId xmlns:p14="http://schemas.microsoft.com/office/powerpoint/2010/main" val="3145693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DCDDC-7FCE-4602-A8D4-26D394730E10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Jaarverslag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96850-B67A-4B9F-8A84-AAD472E4A5E0}" type="slidenum">
              <a:rPr lang="en-US" altLang="nl-NL"/>
              <a:pPr/>
              <a:t>‹nr.›</a:t>
            </a:fld>
            <a:endParaRPr lang="en-US" altLang="nl-NL" dirty="0"/>
          </a:p>
        </p:txBody>
      </p:sp>
    </p:spTree>
    <p:extLst>
      <p:ext uri="{BB962C8B-B14F-4D97-AF65-F5344CB8AC3E}">
        <p14:creationId xmlns:p14="http://schemas.microsoft.com/office/powerpoint/2010/main" val="2441219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5300" y="188079"/>
            <a:ext cx="5034643" cy="1143000"/>
          </a:xfrm>
        </p:spPr>
        <p:txBody>
          <a:bodyPr/>
          <a:lstStyle>
            <a:lvl1pPr algn="l">
              <a:defRPr sz="2400">
                <a:latin typeface="Gill Sans"/>
              </a:defRPr>
            </a:lvl1pPr>
          </a:lstStyle>
          <a:p>
            <a:r>
              <a:rPr lang="en-US" dirty="0"/>
              <a:t>Click to </a:t>
            </a:r>
            <a:r>
              <a:rPr lang="en-US" dirty="0" err="1"/>
              <a:t>dit</a:t>
            </a:r>
            <a:r>
              <a:rPr lang="en-US" dirty="0"/>
              <a:t>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>
                <a:latin typeface="Gill Sans"/>
              </a:defRPr>
            </a:lvl1pPr>
            <a:lvl2pPr>
              <a:defRPr sz="2000">
                <a:latin typeface="Gill Sans"/>
              </a:defRPr>
            </a:lvl2pPr>
            <a:lvl3pPr>
              <a:defRPr sz="1800">
                <a:latin typeface="Gill Sans"/>
              </a:defRPr>
            </a:lvl3pPr>
            <a:lvl4pPr>
              <a:defRPr sz="1800">
                <a:latin typeface="Gill Sans"/>
              </a:defRPr>
            </a:lvl4pPr>
            <a:lvl5pPr>
              <a:defRPr sz="1800">
                <a:latin typeface="Gill Sans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74B4B-1D05-426D-88E3-972B43EC0404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Jaarverslag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4285C5-4F41-43EF-BF3C-DDA04F7B62C2}" type="slidenum">
              <a:rPr lang="en-US" altLang="nl-NL"/>
              <a:pPr/>
              <a:t>‹nr.›</a:t>
            </a:fld>
            <a:endParaRPr lang="en-US" altLang="nl-NL" dirty="0"/>
          </a:p>
        </p:txBody>
      </p:sp>
      <p:sp>
        <p:nvSpPr>
          <p:cNvPr id="7" name="Rechthoek 6"/>
          <p:cNvSpPr/>
          <p:nvPr userDrawn="1"/>
        </p:nvSpPr>
        <p:spPr>
          <a:xfrm>
            <a:off x="0" y="6722546"/>
            <a:ext cx="9906000" cy="166880"/>
          </a:xfrm>
          <a:prstGeom prst="rect">
            <a:avLst/>
          </a:prstGeom>
          <a:solidFill>
            <a:srgbClr val="F98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8" name="Rechte verbindingslijn 7"/>
          <p:cNvCxnSpPr/>
          <p:nvPr userDrawn="1"/>
        </p:nvCxnSpPr>
        <p:spPr>
          <a:xfrm>
            <a:off x="0" y="1318594"/>
            <a:ext cx="9906000" cy="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572" y="0"/>
            <a:ext cx="5258163" cy="1304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782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11"/>
            <a:ext cx="8420100" cy="136207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3637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7274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091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4548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818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2182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5460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909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7EF7B-3774-40C2-BBB7-BE8568A53E9C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Jaarverslag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508ABE-AD9C-4D78-9166-50EB990E63AA}" type="slidenum">
              <a:rPr lang="en-US" altLang="nl-NL"/>
              <a:pPr/>
              <a:t>‹nr.›</a:t>
            </a:fld>
            <a:endParaRPr lang="en-US" altLang="nl-NL" dirty="0"/>
          </a:p>
        </p:txBody>
      </p:sp>
      <p:cxnSp>
        <p:nvCxnSpPr>
          <p:cNvPr id="7" name="Rechte verbindingslijn 6"/>
          <p:cNvCxnSpPr/>
          <p:nvPr userDrawn="1"/>
        </p:nvCxnSpPr>
        <p:spPr>
          <a:xfrm>
            <a:off x="0" y="1318594"/>
            <a:ext cx="9906000" cy="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572" y="0"/>
            <a:ext cx="5258163" cy="1304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886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4"/>
            <a:ext cx="4375150" cy="452596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4"/>
            <a:ext cx="4375150" cy="4525963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26415-F728-478A-8828-296C56CD8EDB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Jaarverslag 2016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79E5DE-F662-4CD4-B204-883427ABB946}" type="slidenum">
              <a:rPr lang="en-US" altLang="nl-NL"/>
              <a:pPr/>
              <a:t>‹nr.›</a:t>
            </a:fld>
            <a:endParaRPr lang="en-US" altLang="nl-NL" dirty="0"/>
          </a:p>
        </p:txBody>
      </p:sp>
      <p:cxnSp>
        <p:nvCxnSpPr>
          <p:cNvPr id="8" name="Rechte verbindingslijn 7"/>
          <p:cNvCxnSpPr/>
          <p:nvPr userDrawn="1"/>
        </p:nvCxnSpPr>
        <p:spPr>
          <a:xfrm>
            <a:off x="0" y="1318594"/>
            <a:ext cx="9906000" cy="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354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7"/>
            <a:ext cx="4376870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372" indent="0">
              <a:buNone/>
              <a:defRPr sz="2300" b="1"/>
            </a:lvl2pPr>
            <a:lvl3pPr marL="1072743" indent="0">
              <a:buNone/>
              <a:defRPr sz="2100" b="1"/>
            </a:lvl3pPr>
            <a:lvl4pPr marL="1609115" indent="0">
              <a:buNone/>
              <a:defRPr sz="1900" b="1"/>
            </a:lvl4pPr>
            <a:lvl5pPr marL="2145487" indent="0">
              <a:buNone/>
              <a:defRPr sz="1900" b="1"/>
            </a:lvl5pPr>
            <a:lvl6pPr marL="2681859" indent="0">
              <a:buNone/>
              <a:defRPr sz="1900" b="1"/>
            </a:lvl6pPr>
            <a:lvl7pPr marL="3218230" indent="0">
              <a:buNone/>
              <a:defRPr sz="1900" b="1"/>
            </a:lvl7pPr>
            <a:lvl8pPr marL="3754602" indent="0">
              <a:buNone/>
              <a:defRPr sz="1900" b="1"/>
            </a:lvl8pPr>
            <a:lvl9pPr marL="429097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5" y="1535117"/>
            <a:ext cx="4378590" cy="6397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6372" indent="0">
              <a:buNone/>
              <a:defRPr sz="2300" b="1"/>
            </a:lvl2pPr>
            <a:lvl3pPr marL="1072743" indent="0">
              <a:buNone/>
              <a:defRPr sz="2100" b="1"/>
            </a:lvl3pPr>
            <a:lvl4pPr marL="1609115" indent="0">
              <a:buNone/>
              <a:defRPr sz="1900" b="1"/>
            </a:lvl4pPr>
            <a:lvl5pPr marL="2145487" indent="0">
              <a:buNone/>
              <a:defRPr sz="1900" b="1"/>
            </a:lvl5pPr>
            <a:lvl6pPr marL="2681859" indent="0">
              <a:buNone/>
              <a:defRPr sz="1900" b="1"/>
            </a:lvl6pPr>
            <a:lvl7pPr marL="3218230" indent="0">
              <a:buNone/>
              <a:defRPr sz="1900" b="1"/>
            </a:lvl7pPr>
            <a:lvl8pPr marL="3754602" indent="0">
              <a:buNone/>
              <a:defRPr sz="1900" b="1"/>
            </a:lvl8pPr>
            <a:lvl9pPr marL="429097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5670E-AFA0-496B-ADA6-30539E4B4C21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Jaarverslag 2016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FDECB6-5C63-421A-AED3-BDB1656F53C9}" type="slidenum">
              <a:rPr lang="en-US" altLang="nl-NL"/>
              <a:pPr/>
              <a:t>‹nr.›</a:t>
            </a:fld>
            <a:endParaRPr lang="en-US" altLang="nl-NL" dirty="0"/>
          </a:p>
        </p:txBody>
      </p:sp>
      <p:cxnSp>
        <p:nvCxnSpPr>
          <p:cNvPr id="10" name="Rechte verbindingslijn 9"/>
          <p:cNvCxnSpPr/>
          <p:nvPr userDrawn="1"/>
        </p:nvCxnSpPr>
        <p:spPr>
          <a:xfrm>
            <a:off x="0" y="1318594"/>
            <a:ext cx="9906000" cy="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414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2AB92-47BA-446C-9E3D-834420E5DEE8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Jaarverslag 2016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53F849-3CF4-40CF-ACAE-632369727CD5}" type="slidenum">
              <a:rPr lang="en-US" altLang="nl-NL"/>
              <a:pPr/>
              <a:t>‹nr.›</a:t>
            </a:fld>
            <a:endParaRPr lang="en-US" altLang="nl-NL" dirty="0"/>
          </a:p>
        </p:txBody>
      </p:sp>
      <p:cxnSp>
        <p:nvCxnSpPr>
          <p:cNvPr id="6" name="Rechte verbindingslijn 5"/>
          <p:cNvCxnSpPr/>
          <p:nvPr userDrawn="1"/>
        </p:nvCxnSpPr>
        <p:spPr>
          <a:xfrm>
            <a:off x="0" y="1318594"/>
            <a:ext cx="9906000" cy="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7953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319BB-B298-45A8-B898-143446D2D983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Jaarverslag 2016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B577D8-5D21-4316-8B48-D6FC717C01FB}" type="slidenum">
              <a:rPr lang="en-US" altLang="nl-NL"/>
              <a:pPr/>
              <a:t>‹nr.›</a:t>
            </a:fld>
            <a:endParaRPr lang="en-US" altLang="nl-NL" dirty="0"/>
          </a:p>
        </p:txBody>
      </p:sp>
      <p:cxnSp>
        <p:nvCxnSpPr>
          <p:cNvPr id="5" name="Rechte verbindingslijn 4"/>
          <p:cNvCxnSpPr/>
          <p:nvPr userDrawn="1"/>
        </p:nvCxnSpPr>
        <p:spPr>
          <a:xfrm>
            <a:off x="0" y="1318594"/>
            <a:ext cx="9906000" cy="0"/>
          </a:xfrm>
          <a:prstGeom prst="line">
            <a:avLst/>
          </a:prstGeom>
          <a:ln w="28575"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2566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8" y="273050"/>
            <a:ext cx="3259006" cy="1162051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8" y="1435103"/>
            <a:ext cx="3259006" cy="4691063"/>
          </a:xfrm>
        </p:spPr>
        <p:txBody>
          <a:bodyPr/>
          <a:lstStyle>
            <a:lvl1pPr marL="0" indent="0">
              <a:buNone/>
              <a:defRPr sz="1600"/>
            </a:lvl1pPr>
            <a:lvl2pPr marL="536372" indent="0">
              <a:buNone/>
              <a:defRPr sz="1400"/>
            </a:lvl2pPr>
            <a:lvl3pPr marL="1072743" indent="0">
              <a:buNone/>
              <a:defRPr sz="1200"/>
            </a:lvl3pPr>
            <a:lvl4pPr marL="1609115" indent="0">
              <a:buNone/>
              <a:defRPr sz="1100"/>
            </a:lvl4pPr>
            <a:lvl5pPr marL="2145487" indent="0">
              <a:buNone/>
              <a:defRPr sz="1100"/>
            </a:lvl5pPr>
            <a:lvl6pPr marL="2681859" indent="0">
              <a:buNone/>
              <a:defRPr sz="1100"/>
            </a:lvl6pPr>
            <a:lvl7pPr marL="3218230" indent="0">
              <a:buNone/>
              <a:defRPr sz="1100"/>
            </a:lvl7pPr>
            <a:lvl8pPr marL="3754602" indent="0">
              <a:buNone/>
              <a:defRPr sz="1100"/>
            </a:lvl8pPr>
            <a:lvl9pPr marL="429097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6CC55-2AAA-4D84-8560-862FE616FBF6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Jaarverslag 2016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3646E2-99E5-49C1-B040-00542E197106}" type="slidenum">
              <a:rPr lang="en-US" altLang="nl-NL"/>
              <a:pPr/>
              <a:t>‹nr.›</a:t>
            </a:fld>
            <a:endParaRPr lang="en-US" altLang="nl-NL" dirty="0"/>
          </a:p>
        </p:txBody>
      </p:sp>
    </p:spTree>
    <p:extLst>
      <p:ext uri="{BB962C8B-B14F-4D97-AF65-F5344CB8AC3E}">
        <p14:creationId xmlns:p14="http://schemas.microsoft.com/office/powerpoint/2010/main" val="203434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11"/>
            <a:ext cx="5943600" cy="566739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800"/>
            </a:lvl1pPr>
            <a:lvl2pPr marL="536372" indent="0">
              <a:buNone/>
              <a:defRPr sz="3300"/>
            </a:lvl2pPr>
            <a:lvl3pPr marL="1072743" indent="0">
              <a:buNone/>
              <a:defRPr sz="2800"/>
            </a:lvl3pPr>
            <a:lvl4pPr marL="1609115" indent="0">
              <a:buNone/>
              <a:defRPr sz="2300"/>
            </a:lvl4pPr>
            <a:lvl5pPr marL="2145487" indent="0">
              <a:buNone/>
              <a:defRPr sz="2300"/>
            </a:lvl5pPr>
            <a:lvl6pPr marL="2681859" indent="0">
              <a:buNone/>
              <a:defRPr sz="2300"/>
            </a:lvl6pPr>
            <a:lvl7pPr marL="3218230" indent="0">
              <a:buNone/>
              <a:defRPr sz="2300"/>
            </a:lvl7pPr>
            <a:lvl8pPr marL="3754602" indent="0">
              <a:buNone/>
              <a:defRPr sz="2300"/>
            </a:lvl8pPr>
            <a:lvl9pPr marL="4290974" indent="0">
              <a:buNone/>
              <a:defRPr sz="23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49"/>
            <a:ext cx="5943600" cy="804863"/>
          </a:xfrm>
        </p:spPr>
        <p:txBody>
          <a:bodyPr/>
          <a:lstStyle>
            <a:lvl1pPr marL="0" indent="0">
              <a:buNone/>
              <a:defRPr sz="1600"/>
            </a:lvl1pPr>
            <a:lvl2pPr marL="536372" indent="0">
              <a:buNone/>
              <a:defRPr sz="1400"/>
            </a:lvl2pPr>
            <a:lvl3pPr marL="1072743" indent="0">
              <a:buNone/>
              <a:defRPr sz="1200"/>
            </a:lvl3pPr>
            <a:lvl4pPr marL="1609115" indent="0">
              <a:buNone/>
              <a:defRPr sz="1100"/>
            </a:lvl4pPr>
            <a:lvl5pPr marL="2145487" indent="0">
              <a:buNone/>
              <a:defRPr sz="1100"/>
            </a:lvl5pPr>
            <a:lvl6pPr marL="2681859" indent="0">
              <a:buNone/>
              <a:defRPr sz="1100"/>
            </a:lvl6pPr>
            <a:lvl7pPr marL="3218230" indent="0">
              <a:buNone/>
              <a:defRPr sz="1100"/>
            </a:lvl7pPr>
            <a:lvl8pPr marL="3754602" indent="0">
              <a:buNone/>
              <a:defRPr sz="1100"/>
            </a:lvl8pPr>
            <a:lvl9pPr marL="429097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5FF28-ECCF-4813-8548-2AC2D6EB03A9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Jaarverslag 2016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A6DEF-FA7A-4420-A093-FD943917E14C}" type="slidenum">
              <a:rPr lang="en-US" altLang="nl-NL"/>
              <a:pPr/>
              <a:t>‹nr.›</a:t>
            </a:fld>
            <a:endParaRPr lang="en-US" altLang="nl-NL" dirty="0"/>
          </a:p>
        </p:txBody>
      </p:sp>
    </p:spTree>
    <p:extLst>
      <p:ext uri="{BB962C8B-B14F-4D97-AF65-F5344CB8AC3E}">
        <p14:creationId xmlns:p14="http://schemas.microsoft.com/office/powerpoint/2010/main" val="2273800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95300" y="275167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7275" tIns="53637" rIns="107275" bIns="536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95300" y="1600204"/>
            <a:ext cx="89154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7275" tIns="53637" rIns="107275" bIns="536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nl-NL"/>
              <a:t>Click to edit Master text styles</a:t>
            </a:r>
          </a:p>
          <a:p>
            <a:pPr lvl="1"/>
            <a:r>
              <a:rPr lang="en-US" altLang="nl-NL"/>
              <a:t>Second level</a:t>
            </a:r>
          </a:p>
          <a:p>
            <a:pPr lvl="2"/>
            <a:r>
              <a:rPr lang="en-US" altLang="nl-NL"/>
              <a:t>Third level</a:t>
            </a:r>
          </a:p>
          <a:p>
            <a:pPr lvl="3"/>
            <a:r>
              <a:rPr lang="en-US" altLang="nl-NL"/>
              <a:t>Fourth level</a:t>
            </a:r>
          </a:p>
          <a:p>
            <a:pPr lvl="4"/>
            <a:r>
              <a:rPr lang="en-US" altLang="nl-NL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63"/>
            <a:ext cx="2311400" cy="366183"/>
          </a:xfrm>
          <a:prstGeom prst="rect">
            <a:avLst/>
          </a:prstGeom>
        </p:spPr>
        <p:txBody>
          <a:bodyPr vert="horz" lIns="107275" tIns="53637" rIns="107275" bIns="53637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A225E98-49D7-4C2E-8758-91B08FE2B2A0}" type="datetime1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63"/>
            <a:ext cx="3136900" cy="366183"/>
          </a:xfrm>
          <a:prstGeom prst="rect">
            <a:avLst/>
          </a:prstGeom>
        </p:spPr>
        <p:txBody>
          <a:bodyPr vert="horz" lIns="107275" tIns="53637" rIns="107275" bIns="53637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Jaarverslag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63"/>
            <a:ext cx="2311400" cy="366183"/>
          </a:xfrm>
          <a:prstGeom prst="rect">
            <a:avLst/>
          </a:prstGeom>
        </p:spPr>
        <p:txBody>
          <a:bodyPr vert="horz" wrap="square" lIns="107275" tIns="53637" rIns="107275" bIns="53637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1438357-6DF0-4044-B5AD-E81742627592}" type="slidenum">
              <a:rPr lang="en-US" altLang="nl-NL"/>
              <a:pPr/>
              <a:t>‹nr.›</a:t>
            </a:fld>
            <a:endParaRPr lang="en-US" altLang="nl-NL" dirty="0"/>
          </a:p>
        </p:txBody>
      </p:sp>
      <p:sp>
        <p:nvSpPr>
          <p:cNvPr id="7" name="Rechthoek 6"/>
          <p:cNvSpPr/>
          <p:nvPr userDrawn="1"/>
        </p:nvSpPr>
        <p:spPr>
          <a:xfrm>
            <a:off x="0" y="6722546"/>
            <a:ext cx="9906000" cy="166880"/>
          </a:xfrm>
          <a:prstGeom prst="rect">
            <a:avLst/>
          </a:prstGeom>
          <a:solidFill>
            <a:srgbClr val="F987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536372" rtl="0" fontAlgn="base">
        <a:spcBef>
          <a:spcPct val="0"/>
        </a:spcBef>
        <a:spcAft>
          <a:spcPct val="0"/>
        </a:spcAft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536372" rtl="0" fontAlgn="base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2pPr>
      <a:lvl3pPr algn="ctr" defTabSz="536372" rtl="0" fontAlgn="base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3pPr>
      <a:lvl4pPr algn="ctr" defTabSz="536372" rtl="0" fontAlgn="base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4pPr>
      <a:lvl5pPr algn="ctr" defTabSz="536372" rtl="0" fontAlgn="base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5pPr>
      <a:lvl6pPr marL="536372" algn="ctr" defTabSz="536372" rtl="0" fontAlgn="base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6pPr>
      <a:lvl7pPr marL="1072743" algn="ctr" defTabSz="536372" rtl="0" fontAlgn="base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7pPr>
      <a:lvl8pPr marL="1609115" algn="ctr" defTabSz="536372" rtl="0" fontAlgn="base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8pPr>
      <a:lvl9pPr marL="2145487" algn="ctr" defTabSz="536372" rtl="0" fontAlgn="base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02279" indent="-402279" algn="l" defTabSz="536372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1604" indent="-335232" algn="l" defTabSz="536372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40929" indent="-268186" algn="l" defTabSz="536372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77301" indent="-268186" algn="l" defTabSz="536372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413673" indent="-268186" algn="l" defTabSz="536372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50045" indent="-268186" algn="l" defTabSz="536372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86416" indent="-268186" algn="l" defTabSz="536372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022788" indent="-268186" algn="l" defTabSz="536372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559160" indent="-268186" algn="l" defTabSz="536372" rtl="0" eaLnBrk="1" latinLnBrk="0" hangingPunct="1">
        <a:spcBef>
          <a:spcPct val="20000"/>
        </a:spcBef>
        <a:buFont typeface="Arial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63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6372" algn="l" defTabSz="5363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72743" algn="l" defTabSz="5363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9115" algn="l" defTabSz="5363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5487" algn="l" defTabSz="5363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1859" algn="l" defTabSz="5363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18230" algn="l" defTabSz="5363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54602" algn="l" defTabSz="5363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90974" algn="l" defTabSz="53637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572" y="0"/>
            <a:ext cx="5258163" cy="1304946"/>
          </a:xfrm>
          <a:prstGeom prst="rect">
            <a:avLst/>
          </a:prstGeom>
        </p:spPr>
      </p:pic>
      <p:sp>
        <p:nvSpPr>
          <p:cNvPr id="13" name="Tijdelijke aanduiding voor dianummer 1"/>
          <p:cNvSpPr txBox="1">
            <a:spLocks/>
          </p:cNvSpPr>
          <p:nvPr/>
        </p:nvSpPr>
        <p:spPr>
          <a:xfrm>
            <a:off x="7594600" y="6365491"/>
            <a:ext cx="2311400" cy="36618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defTabSz="536372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6372" algn="l" defTabSz="536372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072743" algn="l" defTabSz="536372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9115" algn="l" defTabSz="536372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145487" algn="l" defTabSz="536372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681859" algn="l" defTabSz="1072743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3218230" algn="l" defTabSz="1072743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754602" algn="l" defTabSz="1072743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4290974" algn="l" defTabSz="1072743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r"/>
            <a:fld id="{244285C5-4F41-43EF-BF3C-DDA04F7B62C2}" type="slidenum">
              <a:rPr lang="en-US" altLang="nl-NL" smtClean="0"/>
              <a:pPr algn="r"/>
              <a:t>1</a:t>
            </a:fld>
            <a:endParaRPr lang="en-US" altLang="nl-NL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239298"/>
            <a:ext cx="8420100" cy="2104105"/>
          </a:xfrm>
        </p:spPr>
        <p:txBody>
          <a:bodyPr/>
          <a:lstStyle/>
          <a:p>
            <a:r>
              <a:rPr lang="nl-NL" sz="4000" dirty="0">
                <a:latin typeface="Gill Sans"/>
              </a:rPr>
              <a:t>Informatie vanuit de Ledenraad</a:t>
            </a:r>
          </a:p>
        </p:txBody>
      </p:sp>
      <p:sp>
        <p:nvSpPr>
          <p:cNvPr id="4" name="Ondertitel 3"/>
          <p:cNvSpPr>
            <a:spLocks noGrp="1"/>
          </p:cNvSpPr>
          <p:nvPr>
            <p:ph type="subTitle" idx="1"/>
          </p:nvPr>
        </p:nvSpPr>
        <p:spPr>
          <a:xfrm>
            <a:off x="1485900" y="4887712"/>
            <a:ext cx="6934200" cy="982510"/>
          </a:xfrm>
        </p:spPr>
        <p:txBody>
          <a:bodyPr/>
          <a:lstStyle/>
          <a:p>
            <a:r>
              <a:rPr lang="nl-NL" sz="2000" dirty="0">
                <a:solidFill>
                  <a:schemeClr val="tx1"/>
                </a:solidFill>
                <a:latin typeface="Gill Sans"/>
              </a:rPr>
              <a:t>Vergadering Ledenraad d.d. 17-12-2025</a:t>
            </a:r>
          </a:p>
          <a:p>
            <a:endParaRPr lang="nl-NL" sz="2000" dirty="0">
              <a:solidFill>
                <a:schemeClr val="tx1"/>
              </a:solidFill>
              <a:latin typeface="Gill Sans"/>
            </a:endParaRPr>
          </a:p>
        </p:txBody>
      </p:sp>
      <p:cxnSp>
        <p:nvCxnSpPr>
          <p:cNvPr id="6" name="Rechte verbindingslijn 5"/>
          <p:cNvCxnSpPr/>
          <p:nvPr/>
        </p:nvCxnSpPr>
        <p:spPr>
          <a:xfrm>
            <a:off x="0" y="1318594"/>
            <a:ext cx="9906000" cy="0"/>
          </a:xfrm>
          <a:prstGeom prst="line">
            <a:avLst/>
          </a:prstGeom>
          <a:ln w="28575" cmpd="sng">
            <a:solidFill>
              <a:schemeClr val="tx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1273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B367F7-ADA4-4D45-BF58-5294CFB8E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Strategische visie 2026-2030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E81D590-4552-48D4-B670-710AFD8EF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nl-NL" dirty="0"/>
              <a:t>De missie, visie en strategische doelen zijn vastgesteld.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nl-NL" dirty="0"/>
              <a:t>Wij ondersteunen onze leden bij het fokken en </a:t>
            </a:r>
            <a:r>
              <a:rPr lang="nl-NL" dirty="0" err="1"/>
              <a:t>vermarkten</a:t>
            </a:r>
            <a:r>
              <a:rPr lang="nl-NL" dirty="0"/>
              <a:t> van ‘s werelds meest duurzame en kwaliteitsvolle sportpaard.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nl-NL" dirty="0"/>
              <a:t>Wij richten ons op het fokken van de beste sportpaarden met hoge eisen gesteld aan sport, exterieur, karakter en gezondheid.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nl-NL" dirty="0"/>
              <a:t>Goede en betrouwbare informatie die we als fokkers kunnen gebruiken is belangrijk en ontwikkelen we continue door.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nl-NL" dirty="0"/>
              <a:t>KWPN is een merk en we ondersteunen fokkers in het </a:t>
            </a:r>
            <a:r>
              <a:rPr lang="nl-NL" dirty="0" err="1"/>
              <a:t>vermarkten</a:t>
            </a:r>
            <a:r>
              <a:rPr lang="nl-NL" dirty="0"/>
              <a:t> via veilingen en evenementen (promotie).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nl-NL" dirty="0"/>
              <a:t>We doen dit met u als lid in een efficiënte verenigingsstructuur, KWPN 2030. </a:t>
            </a:r>
            <a:br>
              <a:rPr lang="nl-NL" dirty="0"/>
            </a:br>
            <a:r>
              <a:rPr lang="nl-NL" dirty="0"/>
              <a:t>Een werkgroep vanuit de Ledenraad, Algemeen Bestuur en directie buigt zich momenteel over deze structuur.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nl-NL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nl-NL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94740A8-2CD7-428C-A82A-403CC5F44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85C5-4F41-43EF-BF3C-DDA04F7B62C2}" type="slidenum">
              <a:rPr lang="en-US" altLang="nl-NL" smtClean="0"/>
              <a:pPr/>
              <a:t>2</a:t>
            </a:fld>
            <a:endParaRPr lang="en-US" altLang="nl-NL" dirty="0"/>
          </a:p>
        </p:txBody>
      </p:sp>
    </p:spTree>
    <p:extLst>
      <p:ext uri="{BB962C8B-B14F-4D97-AF65-F5344CB8AC3E}">
        <p14:creationId xmlns:p14="http://schemas.microsoft.com/office/powerpoint/2010/main" val="3649709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410701-2371-91B9-7B56-6D9A53592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C09DB8-E96B-7B0A-33D9-61A63DBB2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Concept begroting en jaarplan 2026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79B4E47-D128-8FF6-2FE2-8DBB838D4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nl-NL" dirty="0"/>
              <a:t>De conceptbegroting 2026 is in de Ledenraadsvergadering van 17 december 2025 vastgesteld.</a:t>
            </a:r>
            <a:br>
              <a:rPr lang="nl-NL" dirty="0"/>
            </a:br>
            <a:endParaRPr lang="nl-NL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nl-NL" dirty="0"/>
              <a:t>De tarieven zijn als onderdeel van de begroting vastgesteld en gepubliceerd op de website.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nl-NL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nl-NL" dirty="0"/>
              <a:t>De begroting geldt als onderdeel van het jaarplan. Deze is ook vastgesteld.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nl-NL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nl-NL" dirty="0"/>
              <a:t>Een toelichting op de conceptbegroting 2026 is gepubliceerd in het KWPN Magazine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nl-NL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nl-NL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nl-NL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nl-NL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nl-NL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E67606F-B75F-1AAB-27FB-091D9D183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85C5-4F41-43EF-BF3C-DDA04F7B62C2}" type="slidenum">
              <a:rPr lang="en-US" altLang="nl-NL" smtClean="0"/>
              <a:pPr/>
              <a:t>3</a:t>
            </a:fld>
            <a:endParaRPr lang="en-US" altLang="nl-NL" dirty="0"/>
          </a:p>
        </p:txBody>
      </p:sp>
    </p:spTree>
    <p:extLst>
      <p:ext uri="{BB962C8B-B14F-4D97-AF65-F5344CB8AC3E}">
        <p14:creationId xmlns:p14="http://schemas.microsoft.com/office/powerpoint/2010/main" val="4055851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9C0902-3685-6AB8-494B-374BF793D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23AD23-90A7-EE10-934C-9D02BFE8D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Algemene zaken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A57056F-A226-396A-8145-32CC7515D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nl-NL" dirty="0"/>
              <a:t>Algemene zaken vanuit de Ledenraad d.d. 17 december 2025</a:t>
            </a:r>
            <a:br>
              <a:rPr lang="nl-NL" dirty="0"/>
            </a:br>
            <a:endParaRPr lang="nl-NL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nl-NL" dirty="0"/>
              <a:t>Benoemingen hebben plaatsgevonden.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nl-NL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nl-NL" dirty="0"/>
              <a:t>Selectiereglementen zijn geactualiseerd.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nl-NL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nl-NL" dirty="0"/>
              <a:t>Er volgen in het voorjaar een drietal centrale themabijeenkomsten in de vorm van fokkerscafés. Actuele fokkerijthema’ s komen hier aan bod.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nl-NL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nl-NL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nl-NL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nl-NL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nl-NL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9A51A73-1070-31C8-987D-843271F74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85C5-4F41-43EF-BF3C-DDA04F7B62C2}" type="slidenum">
              <a:rPr lang="en-US" altLang="nl-NL" smtClean="0"/>
              <a:pPr/>
              <a:t>4</a:t>
            </a:fld>
            <a:endParaRPr lang="en-US" altLang="nl-NL" dirty="0"/>
          </a:p>
        </p:txBody>
      </p:sp>
    </p:spTree>
    <p:extLst>
      <p:ext uri="{BB962C8B-B14F-4D97-AF65-F5344CB8AC3E}">
        <p14:creationId xmlns:p14="http://schemas.microsoft.com/office/powerpoint/2010/main" val="3635875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itle0 xmlns="37510edf-75e8-4500-ba37-3c4b24fd36ab">PowerPoint Presentation</Title0>
    <Title1 xmlns="37510edf-75e8-4500-ba37-3c4b24fd36ab" xsi:nil="true"/>
    <lcf76f155ced4ddcb4097134ff3c332f xmlns="37510edf-75e8-4500-ba37-3c4b24fd36ab">
      <Terms xmlns="http://schemas.microsoft.com/office/infopath/2007/PartnerControls"/>
    </lcf76f155ced4ddcb4097134ff3c332f>
    <TaxCatchAll xmlns="11a266ce-6b84-4721-a8bb-a14f096eee7d" xsi:nil="true"/>
    <Title2 xmlns="37510edf-75e8-4500-ba37-3c4b24fd36a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C2F878CBBA4C45ABA34F5D0BB072EA" ma:contentTypeVersion="39" ma:contentTypeDescription="Een nieuw document maken." ma:contentTypeScope="" ma:versionID="49e1630563f39f45fbb6668aca286aee">
  <xsd:schema xmlns:xsd="http://www.w3.org/2001/XMLSchema" xmlns:xs="http://www.w3.org/2001/XMLSchema" xmlns:p="http://schemas.microsoft.com/office/2006/metadata/properties" xmlns:ns2="37510edf-75e8-4500-ba37-3c4b24fd36ab" xmlns:ns3="11a266ce-6b84-4721-a8bb-a14f096eee7d" targetNamespace="http://schemas.microsoft.com/office/2006/metadata/properties" ma:root="true" ma:fieldsID="8bc448015656f431498a8498345ae5bc" ns2:_="" ns3:_="">
    <xsd:import namespace="37510edf-75e8-4500-ba37-3c4b24fd36ab"/>
    <xsd:import namespace="11a266ce-6b84-4721-a8bb-a14f096eee7d"/>
    <xsd:element name="properties">
      <xsd:complexType>
        <xsd:sequence>
          <xsd:element name="documentManagement">
            <xsd:complexType>
              <xsd:all>
                <xsd:element ref="ns2:Title0" minOccurs="0"/>
                <xsd:element ref="ns2:Title1" minOccurs="0"/>
                <xsd:element ref="ns2:Title2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510edf-75e8-4500-ba37-3c4b24fd36ab" elementFormDefault="qualified">
    <xsd:import namespace="http://schemas.microsoft.com/office/2006/documentManagement/types"/>
    <xsd:import namespace="http://schemas.microsoft.com/office/infopath/2007/PartnerControls"/>
    <xsd:element name="Title0" ma:index="8" nillable="true" ma:displayName="Title" ma:default="" ma:description="" ma:internalName="Title0">
      <xsd:simpleType>
        <xsd:restriction base="dms:Text">
          <xsd:maxLength value="255"/>
        </xsd:restriction>
      </xsd:simpleType>
    </xsd:element>
    <xsd:element name="Title1" ma:index="9" nillable="true" ma:displayName="Title" ma:description="" ma:internalName="Title1">
      <xsd:simpleType>
        <xsd:restriction base="dms:Text">
          <xsd:maxLength value="255"/>
        </xsd:restriction>
      </xsd:simpleType>
    </xsd:element>
    <xsd:element name="Title2" ma:index="10" nillable="true" ma:displayName="Title" ma:description="" ma:internalName="Title2">
      <xsd:simpleType>
        <xsd:restriction base="dms:Text">
          <xsd:maxLength value="255"/>
        </xsd:restriction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Afbeeldingtags" ma:readOnly="false" ma:fieldId="{5cf76f15-5ced-4ddc-b409-7134ff3c332f}" ma:taxonomyMulti="true" ma:sspId="e61827f3-196f-4006-93ff-c3c799ecea9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a266ce-6b84-4721-a8bb-a14f096eee7d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1421883b-4ccc-4d52-bdb8-f2fdccb8e13a}" ma:internalName="TaxCatchAll" ma:showField="CatchAllData" ma:web="11a266ce-6b84-4721-a8bb-a14f096eee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327E8E6-134D-4744-A2E2-A1EF99EFD282}">
  <ds:schemaRefs>
    <ds:schemaRef ds:uri="http://schemas.openxmlformats.org/package/2006/metadata/core-properties"/>
    <ds:schemaRef ds:uri="11a266ce-6b84-4721-a8bb-a14f096eee7d"/>
    <ds:schemaRef ds:uri="http://schemas.microsoft.com/office/2006/documentManagement/types"/>
    <ds:schemaRef ds:uri="http://purl.org/dc/elements/1.1/"/>
    <ds:schemaRef ds:uri="37510edf-75e8-4500-ba37-3c4b24fd36ab"/>
    <ds:schemaRef ds:uri="http://purl.org/dc/dcmitype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DFC50C3-B758-4D17-BFB1-F7CF3020FA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510edf-75e8-4500-ba37-3c4b24fd36ab"/>
    <ds:schemaRef ds:uri="11a266ce-6b84-4721-a8bb-a14f096eee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965B280-5BC8-40C7-BA77-8B1A30B3E4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43997</TotalTime>
  <Words>327</Words>
  <Application>Microsoft Office PowerPoint</Application>
  <PresentationFormat>A4 (210 x 297 mm)</PresentationFormat>
  <Paragraphs>44</Paragraphs>
  <Slides>4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Gill Sans</vt:lpstr>
      <vt:lpstr>Office Theme</vt:lpstr>
      <vt:lpstr>Informatie vanuit de Ledenraad</vt:lpstr>
      <vt:lpstr>Strategische visie 2026-2030</vt:lpstr>
      <vt:lpstr>Concept begroting en jaarplan 2026</vt:lpstr>
      <vt:lpstr>Algemene zaken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Axel</dc:creator>
  <cp:lastModifiedBy>Corine van der Meij | KWPN</cp:lastModifiedBy>
  <cp:revision>723</cp:revision>
  <cp:lastPrinted>2020-10-12T08:19:50Z</cp:lastPrinted>
  <dcterms:created xsi:type="dcterms:W3CDTF">2015-12-02T12:47:36Z</dcterms:created>
  <dcterms:modified xsi:type="dcterms:W3CDTF">2026-03-13T15:58:46Z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0x01010062C2F878CBBA4C45ABA34F5D0BB072EA</vt:lpwstr>
  </property>
  <property fmtid="{D5CDD505-2E9C-101B-9397-08002B2CF9AE}" pid="3" name="MediaServiceImageTags">
    <vt:lpwstr/>
  </property>
</Properties>
</file>