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75" r:id="rId2"/>
    <p:sldId id="476" r:id="rId3"/>
    <p:sldId id="478" r:id="rId4"/>
    <p:sldId id="479" r:id="rId5"/>
  </p:sldIdLst>
  <p:sldSz cx="9906000" cy="6858000" type="A4"/>
  <p:notesSz cx="6797675" cy="9872663"/>
  <p:defaultTextStyle>
    <a:defPPr>
      <a:defRPr lang="en-US"/>
    </a:defPPr>
    <a:lvl1pPr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36372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72743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9115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145487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681859" algn="l" defTabSz="107274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218230" algn="l" defTabSz="107274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754602" algn="l" defTabSz="107274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290974" algn="l" defTabSz="107274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 Korver" initials="S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63"/>
    <a:srgbClr val="FF6418"/>
    <a:srgbClr val="DCE6F2"/>
    <a:srgbClr val="FFFFCC"/>
    <a:srgbClr val="FAD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023" autoAdjust="0"/>
    <p:restoredTop sz="93839" autoAdjust="0"/>
  </p:normalViewPr>
  <p:slideViewPr>
    <p:cSldViewPr snapToGrid="0" snapToObjects="1">
      <p:cViewPr>
        <p:scale>
          <a:sx n="70" d="100"/>
          <a:sy n="70" d="100"/>
        </p:scale>
        <p:origin x="-1538" y="-361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FC94D-A5DF-49DE-AA08-8B4A4741F821}" type="datetimeFigureOut">
              <a:rPr lang="nl-NL" smtClean="0"/>
              <a:t>26-2-2020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F613A-976A-4580-9605-BF7994ECA8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937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371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371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ECAF1121-2BEA-4896-B031-19C08D2D044C}" type="datetimeFigureOut">
              <a:rPr lang="en-GB" smtClean="0"/>
              <a:t>26/02/2020</a:t>
            </a:fld>
            <a:endParaRPr lang="en-GB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en-GB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2" y="4689476"/>
            <a:ext cx="5438775" cy="4443413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9" y="9377363"/>
            <a:ext cx="2946400" cy="49371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102ECA5A-0BB7-4BDE-8E70-58FFE2E340E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11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1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0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C1AA-A622-4C13-88D7-6E4E733C2D7C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cxnSp>
        <p:nvCxnSpPr>
          <p:cNvPr id="6" name="Rechte verbindingslijn 5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 cmpd="sng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868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B1479-6119-4155-968F-A56249B044C8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6389B-B75F-4AC6-88DB-E8FAA1C7EB63}" type="slidenum">
              <a:rPr lang="en-US" altLang="nl-NL"/>
              <a:pPr/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14569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DCDDC-7FCE-4602-A8D4-26D394730E10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6850-B67A-4B9F-8A84-AAD472E4A5E0}" type="slidenum">
              <a:rPr lang="en-US" altLang="nl-NL"/>
              <a:pPr/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441219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188079"/>
            <a:ext cx="5034643" cy="1143000"/>
          </a:xfrm>
        </p:spPr>
        <p:txBody>
          <a:bodyPr/>
          <a:lstStyle>
            <a:lvl1pPr algn="l">
              <a:defRPr sz="2400">
                <a:latin typeface="Gill Sans"/>
              </a:defRPr>
            </a:lvl1pPr>
          </a:lstStyle>
          <a:p>
            <a:r>
              <a:rPr lang="en-US" dirty="0" smtClean="0"/>
              <a:t>Click to </a:t>
            </a:r>
            <a:r>
              <a:rPr lang="en-US" dirty="0" err="1" smtClean="0"/>
              <a:t>dit</a:t>
            </a:r>
            <a:r>
              <a:rPr lang="en-US" dirty="0" smtClean="0"/>
              <a:t>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Gill Sans"/>
              </a:defRPr>
            </a:lvl1pPr>
            <a:lvl2pPr>
              <a:defRPr sz="2000">
                <a:latin typeface="Gill Sans"/>
              </a:defRPr>
            </a:lvl2pPr>
            <a:lvl3pPr>
              <a:defRPr sz="1800">
                <a:latin typeface="Gill Sans"/>
              </a:defRPr>
            </a:lvl3pPr>
            <a:lvl4pPr>
              <a:defRPr sz="1800">
                <a:latin typeface="Gill Sans"/>
              </a:defRPr>
            </a:lvl4pPr>
            <a:lvl5pPr>
              <a:defRPr sz="1800">
                <a:latin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4B4B-1D05-426D-88E3-972B43EC0404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285C5-4F41-43EF-BF3C-DDA04F7B62C2}" type="slidenum">
              <a:rPr lang="en-US" altLang="nl-NL"/>
              <a:pPr/>
              <a:t>‹nr.›</a:t>
            </a:fld>
            <a:endParaRPr lang="en-US" alt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0" y="6722546"/>
            <a:ext cx="9906000" cy="166880"/>
          </a:xfrm>
          <a:prstGeom prst="rect">
            <a:avLst/>
          </a:prstGeom>
          <a:solidFill>
            <a:srgbClr val="F98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2" y="0"/>
            <a:ext cx="5258163" cy="130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8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7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1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18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2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46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0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EF7B-3774-40C2-BBB7-BE8568A53E9C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08ABE-AD9C-4D78-9166-50EB990E63AA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7" name="Rechte verbindingslijn 6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2" y="0"/>
            <a:ext cx="5258163" cy="130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8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26415-F728-478A-8828-296C56CD8EDB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9E5DE-F662-4CD4-B204-883427ABB946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54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2" indent="0">
              <a:buNone/>
              <a:defRPr sz="2300" b="1"/>
            </a:lvl2pPr>
            <a:lvl3pPr marL="1072743" indent="0">
              <a:buNone/>
              <a:defRPr sz="2100" b="1"/>
            </a:lvl3pPr>
            <a:lvl4pPr marL="1609115" indent="0">
              <a:buNone/>
              <a:defRPr sz="1900" b="1"/>
            </a:lvl4pPr>
            <a:lvl5pPr marL="2145487" indent="0">
              <a:buNone/>
              <a:defRPr sz="1900" b="1"/>
            </a:lvl5pPr>
            <a:lvl6pPr marL="2681859" indent="0">
              <a:buNone/>
              <a:defRPr sz="1900" b="1"/>
            </a:lvl6pPr>
            <a:lvl7pPr marL="3218230" indent="0">
              <a:buNone/>
              <a:defRPr sz="1900" b="1"/>
            </a:lvl7pPr>
            <a:lvl8pPr marL="3754602" indent="0">
              <a:buNone/>
              <a:defRPr sz="1900" b="1"/>
            </a:lvl8pPr>
            <a:lvl9pPr marL="429097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2" indent="0">
              <a:buNone/>
              <a:defRPr sz="2300" b="1"/>
            </a:lvl2pPr>
            <a:lvl3pPr marL="1072743" indent="0">
              <a:buNone/>
              <a:defRPr sz="2100" b="1"/>
            </a:lvl3pPr>
            <a:lvl4pPr marL="1609115" indent="0">
              <a:buNone/>
              <a:defRPr sz="1900" b="1"/>
            </a:lvl4pPr>
            <a:lvl5pPr marL="2145487" indent="0">
              <a:buNone/>
              <a:defRPr sz="1900" b="1"/>
            </a:lvl5pPr>
            <a:lvl6pPr marL="2681859" indent="0">
              <a:buNone/>
              <a:defRPr sz="1900" b="1"/>
            </a:lvl6pPr>
            <a:lvl7pPr marL="3218230" indent="0">
              <a:buNone/>
              <a:defRPr sz="1900" b="1"/>
            </a:lvl7pPr>
            <a:lvl8pPr marL="3754602" indent="0">
              <a:buNone/>
              <a:defRPr sz="1900" b="1"/>
            </a:lvl8pPr>
            <a:lvl9pPr marL="429097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5670E-AFA0-496B-ADA6-30539E4B4C21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DECB6-5C63-421A-AED3-BDB1656F53C9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10" name="Rechte verbindingslijn 9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41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2AB92-47BA-446C-9E3D-834420E5DEE8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3F849-3CF4-40CF-ACAE-632369727CD5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6" name="Rechte verbindingslijn 5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95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19BB-B298-45A8-B898-143446D2D983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577D8-5D21-4316-8B48-D6FC717C01FB}" type="slidenum">
              <a:rPr lang="en-US" altLang="nl-NL"/>
              <a:pPr/>
              <a:t>‹nr.›</a:t>
            </a:fld>
            <a:endParaRPr lang="en-US" altLang="nl-NL" dirty="0"/>
          </a:p>
        </p:txBody>
      </p:sp>
      <p:cxnSp>
        <p:nvCxnSpPr>
          <p:cNvPr id="5" name="Rechte verbindingslijn 4"/>
          <p:cNvCxnSpPr/>
          <p:nvPr userDrawn="1"/>
        </p:nvCxnSpPr>
        <p:spPr>
          <a:xfrm>
            <a:off x="0" y="1318594"/>
            <a:ext cx="9906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56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372" indent="0">
              <a:buNone/>
              <a:defRPr sz="1400"/>
            </a:lvl2pPr>
            <a:lvl3pPr marL="1072743" indent="0">
              <a:buNone/>
              <a:defRPr sz="1200"/>
            </a:lvl3pPr>
            <a:lvl4pPr marL="1609115" indent="0">
              <a:buNone/>
              <a:defRPr sz="1100"/>
            </a:lvl4pPr>
            <a:lvl5pPr marL="2145487" indent="0">
              <a:buNone/>
              <a:defRPr sz="1100"/>
            </a:lvl5pPr>
            <a:lvl6pPr marL="2681859" indent="0">
              <a:buNone/>
              <a:defRPr sz="1100"/>
            </a:lvl6pPr>
            <a:lvl7pPr marL="3218230" indent="0">
              <a:buNone/>
              <a:defRPr sz="1100"/>
            </a:lvl7pPr>
            <a:lvl8pPr marL="3754602" indent="0">
              <a:buNone/>
              <a:defRPr sz="1100"/>
            </a:lvl8pPr>
            <a:lvl9pPr marL="429097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CC55-2AAA-4D84-8560-862FE616FBF6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646E2-99E5-49C1-B040-00542E197106}" type="slidenum">
              <a:rPr lang="en-US" altLang="nl-NL"/>
              <a:pPr/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0343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11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36372" indent="0">
              <a:buNone/>
              <a:defRPr sz="3300"/>
            </a:lvl2pPr>
            <a:lvl3pPr marL="1072743" indent="0">
              <a:buNone/>
              <a:defRPr sz="2800"/>
            </a:lvl3pPr>
            <a:lvl4pPr marL="1609115" indent="0">
              <a:buNone/>
              <a:defRPr sz="2300"/>
            </a:lvl4pPr>
            <a:lvl5pPr marL="2145487" indent="0">
              <a:buNone/>
              <a:defRPr sz="2300"/>
            </a:lvl5pPr>
            <a:lvl6pPr marL="2681859" indent="0">
              <a:buNone/>
              <a:defRPr sz="2300"/>
            </a:lvl6pPr>
            <a:lvl7pPr marL="3218230" indent="0">
              <a:buNone/>
              <a:defRPr sz="2300"/>
            </a:lvl7pPr>
            <a:lvl8pPr marL="3754602" indent="0">
              <a:buNone/>
              <a:defRPr sz="2300"/>
            </a:lvl8pPr>
            <a:lvl9pPr marL="4290974" indent="0">
              <a:buNone/>
              <a:defRPr sz="23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372" indent="0">
              <a:buNone/>
              <a:defRPr sz="1400"/>
            </a:lvl2pPr>
            <a:lvl3pPr marL="1072743" indent="0">
              <a:buNone/>
              <a:defRPr sz="1200"/>
            </a:lvl3pPr>
            <a:lvl4pPr marL="1609115" indent="0">
              <a:buNone/>
              <a:defRPr sz="1100"/>
            </a:lvl4pPr>
            <a:lvl5pPr marL="2145487" indent="0">
              <a:buNone/>
              <a:defRPr sz="1100"/>
            </a:lvl5pPr>
            <a:lvl6pPr marL="2681859" indent="0">
              <a:buNone/>
              <a:defRPr sz="1100"/>
            </a:lvl6pPr>
            <a:lvl7pPr marL="3218230" indent="0">
              <a:buNone/>
              <a:defRPr sz="1100"/>
            </a:lvl7pPr>
            <a:lvl8pPr marL="3754602" indent="0">
              <a:buNone/>
              <a:defRPr sz="1100"/>
            </a:lvl8pPr>
            <a:lvl9pPr marL="429097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5FF28-ECCF-4813-8548-2AC2D6EB03A9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A6DEF-FA7A-4420-A093-FD943917E14C}" type="slidenum">
              <a:rPr lang="en-US" altLang="nl-NL"/>
              <a:pPr/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27380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5167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3"/>
            <a:ext cx="2311400" cy="366183"/>
          </a:xfrm>
          <a:prstGeom prst="rect">
            <a:avLst/>
          </a:prstGeom>
        </p:spPr>
        <p:txBody>
          <a:bodyPr vert="horz" lIns="107275" tIns="53637" rIns="107275" bIns="5363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225E98-49D7-4C2E-8758-91B08FE2B2A0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63"/>
            <a:ext cx="3136900" cy="366183"/>
          </a:xfrm>
          <a:prstGeom prst="rect">
            <a:avLst/>
          </a:prstGeom>
        </p:spPr>
        <p:txBody>
          <a:bodyPr vert="horz" lIns="107275" tIns="53637" rIns="107275" bIns="5363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Jaarverslag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3"/>
            <a:ext cx="2311400" cy="366183"/>
          </a:xfrm>
          <a:prstGeom prst="rect">
            <a:avLst/>
          </a:prstGeom>
        </p:spPr>
        <p:txBody>
          <a:bodyPr vert="horz" wrap="square" lIns="107275" tIns="53637" rIns="107275" bIns="5363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1438357-6DF0-4044-B5AD-E81742627592}" type="slidenum">
              <a:rPr lang="en-US" altLang="nl-NL"/>
              <a:pPr/>
              <a:t>‹nr.›</a:t>
            </a:fld>
            <a:endParaRPr lang="en-US" alt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0" y="6722546"/>
            <a:ext cx="9906000" cy="166880"/>
          </a:xfrm>
          <a:prstGeom prst="rect">
            <a:avLst/>
          </a:prstGeom>
          <a:solidFill>
            <a:srgbClr val="F98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536372" rtl="0" fontAlgn="base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2pPr>
      <a:lvl3pPr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3pPr>
      <a:lvl4pPr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4pPr>
      <a:lvl5pPr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5pPr>
      <a:lvl6pPr marL="536372"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6pPr>
      <a:lvl7pPr marL="1072743"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7pPr>
      <a:lvl8pPr marL="1609115"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8pPr>
      <a:lvl9pPr marL="2145487" algn="ctr" defTabSz="536372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02279" indent="-402279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604" indent="-335232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0929" indent="-268186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301" indent="-268186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673" indent="-268186" algn="l" defTabSz="5363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045" indent="-268186" algn="l" defTabSz="53637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416" indent="-268186" algn="l" defTabSz="53637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788" indent="-268186" algn="l" defTabSz="53637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160" indent="-268186" algn="l" defTabSz="53637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72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43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15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487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859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230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602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0974" algn="l" defTabSz="5363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2" y="0"/>
            <a:ext cx="5258163" cy="1304946"/>
          </a:xfrm>
          <a:prstGeom prst="rect">
            <a:avLst/>
          </a:prstGeom>
        </p:spPr>
      </p:pic>
      <p:sp>
        <p:nvSpPr>
          <p:cNvPr id="13" name="Tijdelijke aanduiding voor dianummer 1"/>
          <p:cNvSpPr txBox="1">
            <a:spLocks/>
          </p:cNvSpPr>
          <p:nvPr/>
        </p:nvSpPr>
        <p:spPr>
          <a:xfrm>
            <a:off x="7594600" y="6365491"/>
            <a:ext cx="2311400" cy="3661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372"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2743"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9115"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45487" algn="l" defTabSz="536372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681859" algn="l" defTabSz="1072743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218230" algn="l" defTabSz="1072743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754602" algn="l" defTabSz="1072743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4290974" algn="l" defTabSz="1072743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/>
            <a:fld id="{244285C5-4F41-43EF-BF3C-DDA04F7B62C2}" type="slidenum">
              <a:rPr lang="en-US" altLang="nl-NL" smtClean="0"/>
              <a:pPr algn="r"/>
              <a:t>1</a:t>
            </a:fld>
            <a:endParaRPr lang="en-US" alt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239298"/>
            <a:ext cx="8420100" cy="2104105"/>
          </a:xfrm>
        </p:spPr>
        <p:txBody>
          <a:bodyPr/>
          <a:lstStyle/>
          <a:p>
            <a:r>
              <a:rPr lang="nl-NL" sz="4000" dirty="0" smtClean="0">
                <a:latin typeface="Gill Sans"/>
              </a:rPr>
              <a:t>Ledenraad</a:t>
            </a:r>
            <a:endParaRPr lang="nl-NL" sz="4000" dirty="0">
              <a:latin typeface="Gill Sans"/>
            </a:endParaRP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1485900" y="4887712"/>
            <a:ext cx="6934200" cy="751091"/>
          </a:xfrm>
        </p:spPr>
        <p:txBody>
          <a:bodyPr/>
          <a:lstStyle/>
          <a:p>
            <a:r>
              <a:rPr lang="nl-NL" sz="2400" dirty="0" smtClean="0">
                <a:solidFill>
                  <a:schemeClr val="tx1"/>
                </a:solidFill>
                <a:latin typeface="Gill Sans"/>
              </a:rPr>
              <a:t>Oktober en december 2019</a:t>
            </a:r>
            <a:endParaRPr lang="nl-NL" sz="2400" dirty="0">
              <a:solidFill>
                <a:schemeClr val="tx1"/>
              </a:solidFill>
              <a:latin typeface="Gill Sans"/>
            </a:endParaRPr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318594"/>
            <a:ext cx="9906000" cy="0"/>
          </a:xfrm>
          <a:prstGeom prst="line">
            <a:avLst/>
          </a:prstGeom>
          <a:ln w="28575" cmpd="sng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6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(Her)benoemingen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0" y="1521181"/>
            <a:ext cx="9410700" cy="512234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Algemeen Bestuur: h</a:t>
            </a:r>
            <a:r>
              <a:rPr lang="nl-NL" sz="1800" dirty="0" smtClean="0"/>
              <a:t>erbenoeming Egbert Schep, lid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Vertrouwenscommissie: benoeming Gert Koers, </a:t>
            </a:r>
            <a:r>
              <a:rPr lang="nl-NL" sz="1800" dirty="0" err="1" smtClean="0"/>
              <a:t>reservelid</a:t>
            </a:r>
            <a:endParaRPr lang="nl-NL" sz="1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Financiële Commissie: benoeming Gertjan Petter, </a:t>
            </a:r>
            <a:r>
              <a:rPr lang="nl-NL" sz="1800" dirty="0" err="1" smtClean="0"/>
              <a:t>reservelid</a:t>
            </a:r>
            <a:endParaRPr lang="nl-NL" sz="1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Arbitrage- en Tuchtcommissie en Commissie van Beroep: </a:t>
            </a:r>
            <a:r>
              <a:rPr lang="nl-NL" sz="1800" dirty="0" smtClean="0"/>
              <a:t>benoeming </a:t>
            </a:r>
            <a:r>
              <a:rPr lang="nl-NL" sz="1800" dirty="0"/>
              <a:t>C.P.C. </a:t>
            </a:r>
            <a:r>
              <a:rPr lang="nl-NL" sz="1800" dirty="0" smtClean="0"/>
              <a:t>Kuijs, P.P.M Wijnands en </a:t>
            </a:r>
            <a:r>
              <a:rPr lang="nl-NL" sz="1800" dirty="0" smtClean="0"/>
              <a:t>h</a:t>
            </a:r>
            <a:r>
              <a:rPr lang="nl-NL" sz="1800" dirty="0" smtClean="0"/>
              <a:t>erbenoeming L.J.A. Crompvoets, H. Harmsen,  P.M. Wiersinga, C.L. Liebregs, P.J.H.M. Meeus, B.A.M. Oude Bruil, A.J. van Koerten, K. Baetsen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Hengstenkeuringscommissie Rijpaard: benoeming Johan Hamminga, lid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Hengstenkeuringscommissie Gelders paard: benoeming Jan Pen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Hengstenkeuringscommissie Tuigpaard: herbenoeming Johan Hamminga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Herkeuringscommissie springen: herbenoeming Arie Hamoen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Herkeuringscommissie Gelders paard: herbenoeming Harrie Derks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l-NL" sz="1800" dirty="0" smtClean="0"/>
              <a:t>Herkeuringscommissie Tuigpaard: Henk Rootveld voor de duur van het voorjaarsonderzoek 2020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nl-NL" sz="1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nl-NL" sz="1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nl-NL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85C5-4F41-43EF-BF3C-DDA04F7B62C2}" type="slidenum">
              <a:rPr lang="en-US" altLang="nl-NL" smtClean="0"/>
              <a:pPr/>
              <a:t>2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41669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Besluiten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0" y="1600204"/>
            <a:ext cx="9156700" cy="4924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Oprekken leeftijdsgrens naar 73 jaar voor leden van het Algemeen Bestuur, leden hengstenkeuringscommissies, regiobestuurders, commissieleden en vrijwilligers voor de </a:t>
            </a:r>
            <a:r>
              <a:rPr lang="nl-NL" dirty="0"/>
              <a:t>activiteiten ontvangst, schrijven, omroepen, op-/afbouw terrein en/of </a:t>
            </a:r>
            <a:r>
              <a:rPr lang="nl-NL" dirty="0" smtClean="0"/>
              <a:t>parcours </a:t>
            </a:r>
            <a:r>
              <a:rPr lang="nl-NL" dirty="0" smtClean="0"/>
              <a:t>tijdens keuringen en wedstrijden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Met ingang van 1 januari 2020 is de kilometervergoeding aangepast naar </a:t>
            </a:r>
            <a:br>
              <a:rPr lang="nl-NL" dirty="0" smtClean="0"/>
            </a:br>
            <a:r>
              <a:rPr lang="nl-NL" dirty="0" smtClean="0"/>
              <a:t>€ 0,19 per gereden kilometer.</a:t>
            </a:r>
            <a:r>
              <a:rPr lang="nl-NL" dirty="0"/>
              <a:t> Dit geldt voor functionarissen, personeel en vergoedingen aan </a:t>
            </a:r>
            <a:r>
              <a:rPr lang="nl-NL" dirty="0" smtClean="0"/>
              <a:t>derden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Vaststelling begroting en tarievenlijst 2020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Oprichting businessclub ‘Vrienden van het KWPN’. </a:t>
            </a:r>
            <a:br>
              <a:rPr lang="nl-NL" dirty="0" smtClean="0"/>
            </a:br>
            <a:r>
              <a:rPr lang="nl-NL" dirty="0" smtClean="0"/>
              <a:t>Doelstelling: ondersteuning </a:t>
            </a:r>
            <a:r>
              <a:rPr lang="nl-NL" dirty="0"/>
              <a:t>van de fokkerij door middel van fondsenwerving voor fokkerspremies gericht op het </a:t>
            </a:r>
            <a:r>
              <a:rPr lang="nl-NL" dirty="0" err="1"/>
              <a:t>fokdoel</a:t>
            </a:r>
            <a:r>
              <a:rPr lang="nl-NL" dirty="0"/>
              <a:t> (</a:t>
            </a:r>
            <a:r>
              <a:rPr lang="nl-NL" dirty="0" smtClean="0"/>
              <a:t>top)sport </a:t>
            </a:r>
            <a:r>
              <a:rPr lang="nl-NL" dirty="0"/>
              <a:t>en </a:t>
            </a:r>
            <a:r>
              <a:rPr lang="nl-NL" dirty="0" smtClean="0"/>
              <a:t>ondernemers </a:t>
            </a:r>
            <a:r>
              <a:rPr lang="nl-NL" dirty="0"/>
              <a:t>in contact laten komen met </a:t>
            </a:r>
            <a:r>
              <a:rPr lang="nl-NL" dirty="0" smtClean="0"/>
              <a:t>elkaar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PROK/D-OC predicaat: voor een periode van 3 jaar doorgaan in de huidige situatie en PROK naast </a:t>
            </a:r>
            <a:r>
              <a:rPr lang="nl-NL" dirty="0"/>
              <a:t>D-OC </a:t>
            </a:r>
            <a:r>
              <a:rPr lang="nl-NL" dirty="0" smtClean="0"/>
              <a:t>te laten bestaan.</a:t>
            </a:r>
            <a:endParaRPr lang="nl-NL" dirty="0"/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nl-NL" dirty="0"/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nl-NL" dirty="0" smtClean="0"/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nl-NL" dirty="0" smtClean="0"/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nl-NL" dirty="0" smtClean="0"/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nl-NL" dirty="0" smtClean="0"/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nl-NL" dirty="0" smtClean="0"/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85C5-4F41-43EF-BF3C-DDA04F7B62C2}" type="slidenum">
              <a:rPr lang="en-US" altLang="nl-NL" smtClean="0"/>
              <a:pPr/>
              <a:t>3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22988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Ledenonderzoek KWPN Magazine en KWPN Database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0" y="1600204"/>
            <a:ext cx="9134122" cy="489090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Algemene waardering: 7,5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Meest </a:t>
            </a:r>
            <a:r>
              <a:rPr lang="nl-NL" dirty="0"/>
              <a:t>populaire rubriek uit het KWPN </a:t>
            </a:r>
            <a:r>
              <a:rPr lang="nl-NL" dirty="0" smtClean="0"/>
              <a:t>Magazine: ‘</a:t>
            </a:r>
            <a:r>
              <a:rPr lang="nl-NL" dirty="0"/>
              <a:t>De fokkerij van’, gevolgd door ‘Op bezoek bij</a:t>
            </a:r>
            <a:r>
              <a:rPr lang="nl-NL" dirty="0" smtClean="0"/>
              <a:t>’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Aandachtspunten KWPN Magazine: meer </a:t>
            </a:r>
            <a:r>
              <a:rPr lang="nl-NL" dirty="0"/>
              <a:t>artikelen </a:t>
            </a:r>
            <a:r>
              <a:rPr lang="nl-NL" dirty="0" smtClean="0"/>
              <a:t>over </a:t>
            </a:r>
            <a:r>
              <a:rPr lang="nl-NL" dirty="0"/>
              <a:t>veterinaire onderwerpen, fokkerijleer en </a:t>
            </a:r>
            <a:r>
              <a:rPr lang="nl-NL" dirty="0" smtClean="0"/>
              <a:t>welzijn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Verslaggeving centrale keuringen: fokkers (minderheid) hebben voorkeur </a:t>
            </a:r>
            <a:r>
              <a:rPr lang="nl-NL" dirty="0"/>
              <a:t>voor een artikel per </a:t>
            </a:r>
            <a:r>
              <a:rPr lang="nl-NL" dirty="0" smtClean="0"/>
              <a:t>centrale keuring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KWPN Database: zeer </a:t>
            </a:r>
            <a:r>
              <a:rPr lang="nl-NL" dirty="0"/>
              <a:t>goed </a:t>
            </a:r>
            <a:r>
              <a:rPr lang="nl-NL" dirty="0" smtClean="0"/>
              <a:t>bezocht voor met name afstammingen</a:t>
            </a:r>
            <a:r>
              <a:rPr lang="nl-NL" dirty="0"/>
              <a:t>, hengstenkeuze en </a:t>
            </a:r>
            <a:r>
              <a:rPr lang="nl-NL" dirty="0" smtClean="0"/>
              <a:t>sportstanden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Genetisch </a:t>
            </a:r>
            <a:r>
              <a:rPr lang="nl-NL" dirty="0"/>
              <a:t>profiel </a:t>
            </a:r>
            <a:r>
              <a:rPr lang="nl-NL" dirty="0" smtClean="0"/>
              <a:t>en D-OC behoeven meer uitleg in </a:t>
            </a:r>
            <a:r>
              <a:rPr lang="nl-NL" dirty="0"/>
              <a:t>begrijpelijke </a:t>
            </a:r>
            <a:r>
              <a:rPr lang="nl-NL" dirty="0" smtClean="0"/>
              <a:t>taal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err="1" smtClean="0"/>
              <a:t>Hengstenadviesprogramma</a:t>
            </a:r>
            <a:r>
              <a:rPr lang="nl-NL" dirty="0" smtClean="0"/>
              <a:t>: veel interesse voor een virtuele </a:t>
            </a:r>
            <a:r>
              <a:rPr lang="nl-NL" dirty="0"/>
              <a:t>paring tussen hengst en </a:t>
            </a:r>
            <a:r>
              <a:rPr lang="nl-NL" dirty="0" smtClean="0"/>
              <a:t>merrie </a:t>
            </a:r>
            <a:r>
              <a:rPr lang="nl-NL" dirty="0"/>
              <a:t>met behulp van de genetische </a:t>
            </a:r>
            <a:r>
              <a:rPr lang="nl-NL" dirty="0" smtClean="0"/>
              <a:t>profielen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l-NL" dirty="0" smtClean="0"/>
              <a:t>Terugkoppeling ledenonderzoek in het KWPN </a:t>
            </a:r>
            <a:r>
              <a:rPr lang="nl-NL" dirty="0"/>
              <a:t>Magazine van januari </a:t>
            </a:r>
            <a:r>
              <a:rPr lang="nl-NL" dirty="0" smtClean="0"/>
              <a:t>2020</a:t>
            </a:r>
            <a:endParaRPr lang="nl-NL" dirty="0">
              <a:solidFill>
                <a:srgbClr val="002060"/>
              </a:solidFill>
              <a:cs typeface="Calibri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85C5-4F41-43EF-BF3C-DDA04F7B62C2}" type="slidenum">
              <a:rPr lang="en-US" altLang="nl-NL" smtClean="0"/>
              <a:pPr/>
              <a:t>4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08935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29167</TotalTime>
  <Words>291</Words>
  <Application>Microsoft Office PowerPoint</Application>
  <PresentationFormat>A4 (210 x 297 mm)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 Theme</vt:lpstr>
      <vt:lpstr>Ledenraad</vt:lpstr>
      <vt:lpstr>(Her)benoemingen</vt:lpstr>
      <vt:lpstr>Besluiten </vt:lpstr>
      <vt:lpstr>Ledenonderzoek KWPN Magazine en KWPN Database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Axel</dc:creator>
  <cp:lastModifiedBy>Corine van der Meij | KWPN</cp:lastModifiedBy>
  <cp:revision>635</cp:revision>
  <cp:lastPrinted>2017-05-03T09:38:23Z</cp:lastPrinted>
  <dcterms:created xsi:type="dcterms:W3CDTF">2015-12-02T12:47:36Z</dcterms:created>
  <dcterms:modified xsi:type="dcterms:W3CDTF">2020-03-03T22:16:20Z</dcterms:modified>
</cp:coreProperties>
</file>